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7" r:id="rId1"/>
    <p:sldMasterId id="2147483763" r:id="rId2"/>
  </p:sldMasterIdLst>
  <p:notesMasterIdLst>
    <p:notesMasterId r:id="rId39"/>
  </p:notesMasterIdLst>
  <p:sldIdLst>
    <p:sldId id="256" r:id="rId3"/>
    <p:sldId id="277" r:id="rId4"/>
    <p:sldId id="275" r:id="rId5"/>
    <p:sldId id="360" r:id="rId6"/>
    <p:sldId id="364" r:id="rId7"/>
    <p:sldId id="279" r:id="rId8"/>
    <p:sldId id="278" r:id="rId9"/>
    <p:sldId id="361" r:id="rId10"/>
    <p:sldId id="287" r:id="rId11"/>
    <p:sldId id="292" r:id="rId12"/>
    <p:sldId id="371" r:id="rId13"/>
    <p:sldId id="291" r:id="rId14"/>
    <p:sldId id="290" r:id="rId15"/>
    <p:sldId id="366" r:id="rId16"/>
    <p:sldId id="368" r:id="rId17"/>
    <p:sldId id="293" r:id="rId18"/>
    <p:sldId id="280" r:id="rId19"/>
    <p:sldId id="294" r:id="rId20"/>
    <p:sldId id="370" r:id="rId21"/>
    <p:sldId id="257" r:id="rId22"/>
    <p:sldId id="259" r:id="rId23"/>
    <p:sldId id="320" r:id="rId24"/>
    <p:sldId id="321" r:id="rId25"/>
    <p:sldId id="322" r:id="rId26"/>
    <p:sldId id="340" r:id="rId27"/>
    <p:sldId id="339" r:id="rId28"/>
    <p:sldId id="323" r:id="rId29"/>
    <p:sldId id="325" r:id="rId30"/>
    <p:sldId id="326" r:id="rId31"/>
    <p:sldId id="327" r:id="rId32"/>
    <p:sldId id="353" r:id="rId33"/>
    <p:sldId id="331" r:id="rId34"/>
    <p:sldId id="333" r:id="rId35"/>
    <p:sldId id="334" r:id="rId36"/>
    <p:sldId id="332" r:id="rId37"/>
    <p:sldId id="33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D0E1"/>
    <a:srgbClr val="459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901" autoAdjust="0"/>
  </p:normalViewPr>
  <p:slideViewPr>
    <p:cSldViewPr snapToGrid="0">
      <p:cViewPr varScale="1">
        <p:scale>
          <a:sx n="72" d="100"/>
          <a:sy n="72" d="100"/>
        </p:scale>
        <p:origin x="762" y="60"/>
      </p:cViewPr>
      <p:guideLst/>
    </p:cSldViewPr>
  </p:slideViewPr>
  <p:outlineViewPr>
    <p:cViewPr>
      <p:scale>
        <a:sx n="33" d="100"/>
        <a:sy n="33" d="100"/>
      </p:scale>
      <p:origin x="0" y="-491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A16241-4314-498A-8FCA-A4DEBC020B62}" type="doc">
      <dgm:prSet loTypeId="urn:microsoft.com/office/officeart/2008/layout/AccentedPicture" loCatId="picture" qsTypeId="urn:microsoft.com/office/officeart/2005/8/quickstyle/simple1" qsCatId="simple" csTypeId="urn:microsoft.com/office/officeart/2005/8/colors/accent3_1" csCatId="accent3" phldr="1"/>
      <dgm:spPr/>
      <dgm:t>
        <a:bodyPr/>
        <a:lstStyle/>
        <a:p>
          <a:endParaRPr lang="en-US"/>
        </a:p>
      </dgm:t>
    </dgm:pt>
    <dgm:pt modelId="{A1E5575A-5516-40A6-B58B-233ADD433A78}">
      <dgm:prSet custT="1"/>
      <dgm:spPr/>
      <dgm:t>
        <a:bodyPr/>
        <a:lstStyle/>
        <a:p>
          <a:r>
            <a:rPr lang="en-US" sz="3600" dirty="0" smtClean="0"/>
            <a:t>Household members are eligible if:</a:t>
          </a:r>
        </a:p>
        <a:p>
          <a:endParaRPr lang="en-US" sz="3600" dirty="0" smtClean="0"/>
        </a:p>
        <a:p>
          <a:endParaRPr lang="en-US" sz="3600" dirty="0" smtClean="0"/>
        </a:p>
      </dgm:t>
    </dgm:pt>
    <dgm:pt modelId="{9C9B07C3-E8C4-4848-8543-9CF60A5F24CE}" type="parTrans" cxnId="{5D5D6BEB-8DCA-46E2-8329-E8F1AF718C1E}">
      <dgm:prSet/>
      <dgm:spPr/>
      <dgm:t>
        <a:bodyPr/>
        <a:lstStyle/>
        <a:p>
          <a:endParaRPr lang="en-US"/>
        </a:p>
      </dgm:t>
    </dgm:pt>
    <dgm:pt modelId="{FA32C6E4-968B-44C8-8413-2B68F80D3E17}" type="sibTrans" cxnId="{5D5D6BEB-8DCA-46E2-8329-E8F1AF718C1E}">
      <dgm:prSet/>
      <dgm:spPr/>
      <dgm:t>
        <a:bodyPr/>
        <a:lstStyle/>
        <a:p>
          <a:endParaRPr lang="en-US"/>
        </a:p>
      </dgm:t>
    </dgm:pt>
    <dgm:pt modelId="{E64235CC-914F-4C90-9036-52494044269C}">
      <dgm:prSet phldrT="[Text]" custT="1"/>
      <dgm:spPr/>
      <dgm:t>
        <a:bodyPr/>
        <a:lstStyle/>
        <a:p>
          <a:r>
            <a:rPr lang="en-US" sz="3200" dirty="0" smtClean="0"/>
            <a:t>Is an adult </a:t>
          </a:r>
          <a:br>
            <a:rPr lang="en-US" sz="3200" dirty="0" smtClean="0"/>
          </a:br>
          <a:r>
            <a:rPr lang="en-US" sz="2400" dirty="0" smtClean="0"/>
            <a:t>(≥18 years old)</a:t>
          </a:r>
          <a:endParaRPr lang="en-US" sz="2400" dirty="0"/>
        </a:p>
      </dgm:t>
    </dgm:pt>
    <dgm:pt modelId="{9D3C4380-1240-4328-A9EF-7BEAC0310079}" type="parTrans" cxnId="{06A7963E-2A33-451D-94BA-08E71231A13C}">
      <dgm:prSet/>
      <dgm:spPr/>
      <dgm:t>
        <a:bodyPr/>
        <a:lstStyle/>
        <a:p>
          <a:endParaRPr lang="en-US"/>
        </a:p>
      </dgm:t>
    </dgm:pt>
    <dgm:pt modelId="{3EE59D6E-4C65-4041-88AE-F6D138AA9678}" type="sibTrans" cxnId="{06A7963E-2A33-451D-94BA-08E71231A13C}">
      <dgm:prSet/>
      <dgm:spPr/>
      <dgm:t>
        <a:bodyPr/>
        <a:lstStyle/>
        <a:p>
          <a:endParaRPr lang="en-US"/>
        </a:p>
      </dgm:t>
    </dgm:pt>
    <dgm:pt modelId="{BBB7C74B-0CC2-4032-A0CF-C958C33A59AC}">
      <dgm:prSet phldrT="[Text]" custT="1"/>
      <dgm:spPr/>
      <dgm:t>
        <a:bodyPr/>
        <a:lstStyle/>
        <a:p>
          <a:r>
            <a:rPr lang="en-US" sz="3200" smtClean="0"/>
            <a:t>Spent </a:t>
          </a:r>
          <a:r>
            <a:rPr lang="en-US" sz="3200" dirty="0" smtClean="0"/>
            <a:t>the last night in the household*</a:t>
          </a:r>
          <a:endParaRPr lang="en-US" sz="3200" dirty="0"/>
        </a:p>
      </dgm:t>
    </dgm:pt>
    <dgm:pt modelId="{82CFF14B-FD5F-4F5E-A865-47019838D702}" type="parTrans" cxnId="{3E8B8064-E34E-44A9-AF7F-1587ED106A89}">
      <dgm:prSet/>
      <dgm:spPr/>
      <dgm:t>
        <a:bodyPr/>
        <a:lstStyle/>
        <a:p>
          <a:endParaRPr lang="en-US"/>
        </a:p>
      </dgm:t>
    </dgm:pt>
    <dgm:pt modelId="{FE65ACA0-24C1-4DEC-8AEA-EAC8CB521B0D}" type="sibTrans" cxnId="{3E8B8064-E34E-44A9-AF7F-1587ED106A89}">
      <dgm:prSet/>
      <dgm:spPr/>
      <dgm:t>
        <a:bodyPr/>
        <a:lstStyle/>
        <a:p>
          <a:endParaRPr lang="en-US"/>
        </a:p>
      </dgm:t>
    </dgm:pt>
    <dgm:pt modelId="{07B5DDA5-9EEF-48A2-A038-30B0BCD459FD}">
      <dgm:prSet phldrT="[Text]" custT="1"/>
      <dgm:spPr/>
      <dgm:t>
        <a:bodyPr/>
        <a:lstStyle/>
        <a:p>
          <a:r>
            <a:rPr lang="en-US" sz="3200" dirty="0" smtClean="0"/>
            <a:t>Gives informed consent</a:t>
          </a:r>
          <a:endParaRPr lang="en-US" sz="3200" dirty="0"/>
        </a:p>
      </dgm:t>
    </dgm:pt>
    <dgm:pt modelId="{2CE40D37-F9D4-4ADF-AE2F-4E88F97F5BF9}" type="parTrans" cxnId="{480AD874-0524-4A1D-84FB-D38B18983701}">
      <dgm:prSet/>
      <dgm:spPr/>
      <dgm:t>
        <a:bodyPr/>
        <a:lstStyle/>
        <a:p>
          <a:endParaRPr lang="en-US"/>
        </a:p>
      </dgm:t>
    </dgm:pt>
    <dgm:pt modelId="{ED350A4F-4C06-4129-B2E3-1F0D1BD6A8BE}" type="sibTrans" cxnId="{480AD874-0524-4A1D-84FB-D38B18983701}">
      <dgm:prSet/>
      <dgm:spPr/>
      <dgm:t>
        <a:bodyPr/>
        <a:lstStyle/>
        <a:p>
          <a:endParaRPr lang="en-US"/>
        </a:p>
      </dgm:t>
    </dgm:pt>
    <dgm:pt modelId="{E07E2398-5340-49C5-B150-83DF20233725}" type="pres">
      <dgm:prSet presAssocID="{8EA16241-4314-498A-8FCA-A4DEBC020B62}" presName="Name0" presStyleCnt="0">
        <dgm:presLayoutVars>
          <dgm:dir/>
        </dgm:presLayoutVars>
      </dgm:prSet>
      <dgm:spPr/>
      <dgm:t>
        <a:bodyPr/>
        <a:lstStyle/>
        <a:p>
          <a:endParaRPr lang="en-US"/>
        </a:p>
      </dgm:t>
    </dgm:pt>
    <dgm:pt modelId="{F3104D39-EAFA-4717-9566-2308FB4D9A16}" type="pres">
      <dgm:prSet presAssocID="{FA32C6E4-968B-44C8-8413-2B68F80D3E17}" presName="picture_1" presStyleLbl="bgImgPlace1" presStyleIdx="0" presStyleCnt="1" custScaleX="97511"/>
      <dgm:spPr/>
      <dgm:t>
        <a:bodyPr/>
        <a:lstStyle/>
        <a:p>
          <a:endParaRPr lang="en-US"/>
        </a:p>
      </dgm:t>
    </dgm:pt>
    <dgm:pt modelId="{03E14695-163A-4957-860D-1633562867AA}" type="pres">
      <dgm:prSet presAssocID="{A1E5575A-5516-40A6-B58B-233ADD433A78}" presName="text_1" presStyleLbl="node1" presStyleIdx="0" presStyleCnt="0" custScaleX="111589" custScaleY="126794" custLinFactNeighborX="5145" custLinFactNeighborY="-29404">
        <dgm:presLayoutVars>
          <dgm:bulletEnabled val="1"/>
        </dgm:presLayoutVars>
      </dgm:prSet>
      <dgm:spPr/>
      <dgm:t>
        <a:bodyPr/>
        <a:lstStyle/>
        <a:p>
          <a:endParaRPr lang="en-US"/>
        </a:p>
      </dgm:t>
    </dgm:pt>
    <dgm:pt modelId="{9B3FC33F-A397-4429-B306-E27675873A06}" type="pres">
      <dgm:prSet presAssocID="{8EA16241-4314-498A-8FCA-A4DEBC020B62}" presName="linV" presStyleCnt="0"/>
      <dgm:spPr/>
    </dgm:pt>
    <dgm:pt modelId="{4825D548-1997-461A-8F4F-048855170B3E}" type="pres">
      <dgm:prSet presAssocID="{E64235CC-914F-4C90-9036-52494044269C}" presName="pair" presStyleCnt="0"/>
      <dgm:spPr/>
    </dgm:pt>
    <dgm:pt modelId="{9710D56F-B98E-4875-A17A-F53DA8704943}" type="pres">
      <dgm:prSet presAssocID="{E64235CC-914F-4C90-9036-52494044269C}" presName="spaceH" presStyleLbl="node1" presStyleIdx="0" presStyleCnt="0"/>
      <dgm:spPr/>
    </dgm:pt>
    <dgm:pt modelId="{F1F6631E-A936-4FC2-8B67-77F9E1BA0490}" type="pres">
      <dgm:prSet presAssocID="{E64235CC-914F-4C90-9036-52494044269C}" presName="desPictures" presStyleLbl="alignImgPlace1" presStyleIdx="0" presStyleCnt="3"/>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499" r="-48501"/>
          </a:stretch>
        </a:blipFill>
      </dgm:spPr>
      <dgm:t>
        <a:bodyPr/>
        <a:lstStyle/>
        <a:p>
          <a:endParaRPr lang="en-US"/>
        </a:p>
      </dgm:t>
    </dgm:pt>
    <dgm:pt modelId="{C0B2A83B-38D7-4C5B-8983-92D54593F0AF}" type="pres">
      <dgm:prSet presAssocID="{E64235CC-914F-4C90-9036-52494044269C}" presName="desTextWrapper" presStyleCnt="0"/>
      <dgm:spPr/>
    </dgm:pt>
    <dgm:pt modelId="{0A8917FC-491B-45B9-822F-A3709505AF2E}" type="pres">
      <dgm:prSet presAssocID="{E64235CC-914F-4C90-9036-52494044269C}" presName="desText" presStyleLbl="revTx" presStyleIdx="0" presStyleCnt="3" custScaleX="151382">
        <dgm:presLayoutVars>
          <dgm:bulletEnabled val="1"/>
        </dgm:presLayoutVars>
      </dgm:prSet>
      <dgm:spPr/>
      <dgm:t>
        <a:bodyPr/>
        <a:lstStyle/>
        <a:p>
          <a:endParaRPr lang="en-US"/>
        </a:p>
      </dgm:t>
    </dgm:pt>
    <dgm:pt modelId="{A22A4D45-EA08-4DE0-94F9-7562B58C3F4B}" type="pres">
      <dgm:prSet presAssocID="{3EE59D6E-4C65-4041-88AE-F6D138AA9678}" presName="spaceV" presStyleCnt="0"/>
      <dgm:spPr/>
    </dgm:pt>
    <dgm:pt modelId="{878A83D9-FD1A-4C3E-BDC9-16BF80D4B490}" type="pres">
      <dgm:prSet presAssocID="{BBB7C74B-0CC2-4032-A0CF-C958C33A59AC}" presName="pair" presStyleCnt="0"/>
      <dgm:spPr/>
    </dgm:pt>
    <dgm:pt modelId="{BC4FA55C-9B12-469A-9B55-8059A6FB12A2}" type="pres">
      <dgm:prSet presAssocID="{BBB7C74B-0CC2-4032-A0CF-C958C33A59AC}" presName="spaceH" presStyleLbl="node1" presStyleIdx="0" presStyleCnt="0"/>
      <dgm:spPr/>
    </dgm:pt>
    <dgm:pt modelId="{DBA92503-79B0-4AAA-B6E3-B9B96BD20293}" type="pres">
      <dgm:prSet presAssocID="{BBB7C74B-0CC2-4032-A0CF-C958C33A59AC}" presName="desPictures" presStyleLbl="alignImgPlace1" presStyleIdx="1" presStyleCnt="3" custLinFactNeighborX="1800" custLinFactNeighborY="1125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91CBFD73-B69A-4BB5-B32A-5F6BC8BB59A4}" type="pres">
      <dgm:prSet presAssocID="{BBB7C74B-0CC2-4032-A0CF-C958C33A59AC}" presName="desTextWrapper" presStyleCnt="0"/>
      <dgm:spPr/>
    </dgm:pt>
    <dgm:pt modelId="{7A5C16B7-C761-45D5-A47A-74BFB4B073F3}" type="pres">
      <dgm:prSet presAssocID="{BBB7C74B-0CC2-4032-A0CF-C958C33A59AC}" presName="desText" presStyleLbl="revTx" presStyleIdx="1" presStyleCnt="3" custScaleX="150122" custLinFactNeighborX="3169" custLinFactNeighborY="11250">
        <dgm:presLayoutVars>
          <dgm:bulletEnabled val="1"/>
        </dgm:presLayoutVars>
      </dgm:prSet>
      <dgm:spPr/>
      <dgm:t>
        <a:bodyPr/>
        <a:lstStyle/>
        <a:p>
          <a:endParaRPr lang="en-US"/>
        </a:p>
      </dgm:t>
    </dgm:pt>
    <dgm:pt modelId="{CBBB0514-7AF6-421C-82D2-3678CB9A0149}" type="pres">
      <dgm:prSet presAssocID="{FE65ACA0-24C1-4DEC-8AEA-EAC8CB521B0D}" presName="spaceV" presStyleCnt="0"/>
      <dgm:spPr/>
    </dgm:pt>
    <dgm:pt modelId="{83B8C8F5-507D-4664-91B1-51099D99EE93}" type="pres">
      <dgm:prSet presAssocID="{07B5DDA5-9EEF-48A2-A038-30B0BCD459FD}" presName="pair" presStyleCnt="0"/>
      <dgm:spPr/>
    </dgm:pt>
    <dgm:pt modelId="{B1795C5F-FF7C-4D49-8CB2-9377E61C40AF}" type="pres">
      <dgm:prSet presAssocID="{07B5DDA5-9EEF-48A2-A038-30B0BCD459FD}" presName="spaceH" presStyleLbl="node1" presStyleIdx="0" presStyleCnt="0"/>
      <dgm:spPr/>
    </dgm:pt>
    <dgm:pt modelId="{52FDAE4A-FC17-40E4-A628-05E260F1864C}" type="pres">
      <dgm:prSet presAssocID="{07B5DDA5-9EEF-48A2-A038-30B0BCD459FD}" presName="desPictures" presStyleLbl="alignImgPlace1" presStyleIdx="2" presStyleCnt="3" custLinFactNeighborX="2372" custLinFactNeighborY="3136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A0ACB997-DCDE-42F5-AE2A-CD6EDD71DC3E}" type="pres">
      <dgm:prSet presAssocID="{07B5DDA5-9EEF-48A2-A038-30B0BCD459FD}" presName="desTextWrapper" presStyleCnt="0"/>
      <dgm:spPr/>
    </dgm:pt>
    <dgm:pt modelId="{54766600-1264-4B78-8703-4F8945C284BF}" type="pres">
      <dgm:prSet presAssocID="{07B5DDA5-9EEF-48A2-A038-30B0BCD459FD}" presName="desText" presStyleLbl="revTx" presStyleIdx="2" presStyleCnt="3" custScaleX="156021" custLinFactNeighborX="2430" custLinFactNeighborY="31368">
        <dgm:presLayoutVars>
          <dgm:bulletEnabled val="1"/>
        </dgm:presLayoutVars>
      </dgm:prSet>
      <dgm:spPr/>
      <dgm:t>
        <a:bodyPr/>
        <a:lstStyle/>
        <a:p>
          <a:endParaRPr lang="en-US"/>
        </a:p>
      </dgm:t>
    </dgm:pt>
    <dgm:pt modelId="{C3772995-1EF7-496C-B526-8C15F4F7D013}" type="pres">
      <dgm:prSet presAssocID="{8EA16241-4314-498A-8FCA-A4DEBC020B62}" presName="maxNode" presStyleCnt="0"/>
      <dgm:spPr/>
    </dgm:pt>
    <dgm:pt modelId="{EC309DC9-C089-4E9A-9E2B-EB695475A496}" type="pres">
      <dgm:prSet presAssocID="{8EA16241-4314-498A-8FCA-A4DEBC020B62}" presName="Name33" presStyleCnt="0"/>
      <dgm:spPr/>
    </dgm:pt>
  </dgm:ptLst>
  <dgm:cxnLst>
    <dgm:cxn modelId="{66C0CB49-0A28-4138-98CF-305F4E0D523B}" type="presOf" srcId="{E64235CC-914F-4C90-9036-52494044269C}" destId="{0A8917FC-491B-45B9-822F-A3709505AF2E}" srcOrd="0" destOrd="0" presId="urn:microsoft.com/office/officeart/2008/layout/AccentedPicture"/>
    <dgm:cxn modelId="{00C1295A-C21C-45B0-994A-C5196A8757EB}" type="presOf" srcId="{BBB7C74B-0CC2-4032-A0CF-C958C33A59AC}" destId="{7A5C16B7-C761-45D5-A47A-74BFB4B073F3}" srcOrd="0" destOrd="0" presId="urn:microsoft.com/office/officeart/2008/layout/AccentedPicture"/>
    <dgm:cxn modelId="{480AD874-0524-4A1D-84FB-D38B18983701}" srcId="{8EA16241-4314-498A-8FCA-A4DEBC020B62}" destId="{07B5DDA5-9EEF-48A2-A038-30B0BCD459FD}" srcOrd="3" destOrd="0" parTransId="{2CE40D37-F9D4-4ADF-AE2F-4E88F97F5BF9}" sibTransId="{ED350A4F-4C06-4129-B2E3-1F0D1BD6A8BE}"/>
    <dgm:cxn modelId="{5E23BADA-BA42-454C-A2E0-1B3F925FC1D1}" type="presOf" srcId="{FA32C6E4-968B-44C8-8413-2B68F80D3E17}" destId="{F3104D39-EAFA-4717-9566-2308FB4D9A16}" srcOrd="0" destOrd="0" presId="urn:microsoft.com/office/officeart/2008/layout/AccentedPicture"/>
    <dgm:cxn modelId="{240BF468-7992-441B-A246-C90DFC1F1BC6}" type="presOf" srcId="{8EA16241-4314-498A-8FCA-A4DEBC020B62}" destId="{E07E2398-5340-49C5-B150-83DF20233725}" srcOrd="0" destOrd="0" presId="urn:microsoft.com/office/officeart/2008/layout/AccentedPicture"/>
    <dgm:cxn modelId="{982E7380-7430-429B-A6B6-E76345CBA754}" type="presOf" srcId="{07B5DDA5-9EEF-48A2-A038-30B0BCD459FD}" destId="{54766600-1264-4B78-8703-4F8945C284BF}" srcOrd="0" destOrd="0" presId="urn:microsoft.com/office/officeart/2008/layout/AccentedPicture"/>
    <dgm:cxn modelId="{C9BAB206-071E-4A4C-ABDB-B18D205D31A2}" type="presOf" srcId="{A1E5575A-5516-40A6-B58B-233ADD433A78}" destId="{03E14695-163A-4957-860D-1633562867AA}" srcOrd="0" destOrd="0" presId="urn:microsoft.com/office/officeart/2008/layout/AccentedPicture"/>
    <dgm:cxn modelId="{3E8B8064-E34E-44A9-AF7F-1587ED106A89}" srcId="{8EA16241-4314-498A-8FCA-A4DEBC020B62}" destId="{BBB7C74B-0CC2-4032-A0CF-C958C33A59AC}" srcOrd="2" destOrd="0" parTransId="{82CFF14B-FD5F-4F5E-A865-47019838D702}" sibTransId="{FE65ACA0-24C1-4DEC-8AEA-EAC8CB521B0D}"/>
    <dgm:cxn modelId="{5D5D6BEB-8DCA-46E2-8329-E8F1AF718C1E}" srcId="{8EA16241-4314-498A-8FCA-A4DEBC020B62}" destId="{A1E5575A-5516-40A6-B58B-233ADD433A78}" srcOrd="0" destOrd="0" parTransId="{9C9B07C3-E8C4-4848-8543-9CF60A5F24CE}" sibTransId="{FA32C6E4-968B-44C8-8413-2B68F80D3E17}"/>
    <dgm:cxn modelId="{06A7963E-2A33-451D-94BA-08E71231A13C}" srcId="{8EA16241-4314-498A-8FCA-A4DEBC020B62}" destId="{E64235CC-914F-4C90-9036-52494044269C}" srcOrd="1" destOrd="0" parTransId="{9D3C4380-1240-4328-A9EF-7BEAC0310079}" sibTransId="{3EE59D6E-4C65-4041-88AE-F6D138AA9678}"/>
    <dgm:cxn modelId="{47497E8F-DB4D-4405-B65E-3EEF7186246B}" type="presParOf" srcId="{E07E2398-5340-49C5-B150-83DF20233725}" destId="{F3104D39-EAFA-4717-9566-2308FB4D9A16}" srcOrd="0" destOrd="0" presId="urn:microsoft.com/office/officeart/2008/layout/AccentedPicture"/>
    <dgm:cxn modelId="{2952EA86-1A6C-4FF2-84F1-64508B4F8F3B}" type="presParOf" srcId="{E07E2398-5340-49C5-B150-83DF20233725}" destId="{03E14695-163A-4957-860D-1633562867AA}" srcOrd="1" destOrd="0" presId="urn:microsoft.com/office/officeart/2008/layout/AccentedPicture"/>
    <dgm:cxn modelId="{E54BB9F4-C2D1-46DA-8407-0E3F8A389E61}" type="presParOf" srcId="{E07E2398-5340-49C5-B150-83DF20233725}" destId="{9B3FC33F-A397-4429-B306-E27675873A06}" srcOrd="2" destOrd="0" presId="urn:microsoft.com/office/officeart/2008/layout/AccentedPicture"/>
    <dgm:cxn modelId="{CE205F79-5225-42B8-989A-76E5D7DB55DC}" type="presParOf" srcId="{9B3FC33F-A397-4429-B306-E27675873A06}" destId="{4825D548-1997-461A-8F4F-048855170B3E}" srcOrd="0" destOrd="0" presId="urn:microsoft.com/office/officeart/2008/layout/AccentedPicture"/>
    <dgm:cxn modelId="{529A0398-E754-4200-8308-75262A20E9A2}" type="presParOf" srcId="{4825D548-1997-461A-8F4F-048855170B3E}" destId="{9710D56F-B98E-4875-A17A-F53DA8704943}" srcOrd="0" destOrd="0" presId="urn:microsoft.com/office/officeart/2008/layout/AccentedPicture"/>
    <dgm:cxn modelId="{BF0C9422-3A51-4CF7-9E44-2AAC792299A0}" type="presParOf" srcId="{4825D548-1997-461A-8F4F-048855170B3E}" destId="{F1F6631E-A936-4FC2-8B67-77F9E1BA0490}" srcOrd="1" destOrd="0" presId="urn:microsoft.com/office/officeart/2008/layout/AccentedPicture"/>
    <dgm:cxn modelId="{E1FC1E5E-D273-4352-8A8A-2FBB9301554F}" type="presParOf" srcId="{4825D548-1997-461A-8F4F-048855170B3E}" destId="{C0B2A83B-38D7-4C5B-8983-92D54593F0AF}" srcOrd="2" destOrd="0" presId="urn:microsoft.com/office/officeart/2008/layout/AccentedPicture"/>
    <dgm:cxn modelId="{5C4180A0-428E-401B-9EDA-85F39DBB5929}" type="presParOf" srcId="{C0B2A83B-38D7-4C5B-8983-92D54593F0AF}" destId="{0A8917FC-491B-45B9-822F-A3709505AF2E}" srcOrd="0" destOrd="0" presId="urn:microsoft.com/office/officeart/2008/layout/AccentedPicture"/>
    <dgm:cxn modelId="{32B4F6F9-0F4A-4A8C-A273-D17B89E4858B}" type="presParOf" srcId="{9B3FC33F-A397-4429-B306-E27675873A06}" destId="{A22A4D45-EA08-4DE0-94F9-7562B58C3F4B}" srcOrd="1" destOrd="0" presId="urn:microsoft.com/office/officeart/2008/layout/AccentedPicture"/>
    <dgm:cxn modelId="{566192DA-763A-4A8C-BA93-E7AE2DC9A5B7}" type="presParOf" srcId="{9B3FC33F-A397-4429-B306-E27675873A06}" destId="{878A83D9-FD1A-4C3E-BDC9-16BF80D4B490}" srcOrd="2" destOrd="0" presId="urn:microsoft.com/office/officeart/2008/layout/AccentedPicture"/>
    <dgm:cxn modelId="{85200D18-BB6D-4CC7-832C-96B8862477EB}" type="presParOf" srcId="{878A83D9-FD1A-4C3E-BDC9-16BF80D4B490}" destId="{BC4FA55C-9B12-469A-9B55-8059A6FB12A2}" srcOrd="0" destOrd="0" presId="urn:microsoft.com/office/officeart/2008/layout/AccentedPicture"/>
    <dgm:cxn modelId="{D34212F5-82B6-490F-AFAD-D1616E78A50C}" type="presParOf" srcId="{878A83D9-FD1A-4C3E-BDC9-16BF80D4B490}" destId="{DBA92503-79B0-4AAA-B6E3-B9B96BD20293}" srcOrd="1" destOrd="0" presId="urn:microsoft.com/office/officeart/2008/layout/AccentedPicture"/>
    <dgm:cxn modelId="{06FC6829-3E98-44E7-B229-C2D10336D0A3}" type="presParOf" srcId="{878A83D9-FD1A-4C3E-BDC9-16BF80D4B490}" destId="{91CBFD73-B69A-4BB5-B32A-5F6BC8BB59A4}" srcOrd="2" destOrd="0" presId="urn:microsoft.com/office/officeart/2008/layout/AccentedPicture"/>
    <dgm:cxn modelId="{04A2B2AE-D5BB-4D77-82E1-896D8F5D9BD4}" type="presParOf" srcId="{91CBFD73-B69A-4BB5-B32A-5F6BC8BB59A4}" destId="{7A5C16B7-C761-45D5-A47A-74BFB4B073F3}" srcOrd="0" destOrd="0" presId="urn:microsoft.com/office/officeart/2008/layout/AccentedPicture"/>
    <dgm:cxn modelId="{F41B8687-9E92-4C79-861D-23AE0E8AAE26}" type="presParOf" srcId="{9B3FC33F-A397-4429-B306-E27675873A06}" destId="{CBBB0514-7AF6-421C-82D2-3678CB9A0149}" srcOrd="3" destOrd="0" presId="urn:microsoft.com/office/officeart/2008/layout/AccentedPicture"/>
    <dgm:cxn modelId="{5495E0DA-58EF-4348-B550-387D0848E630}" type="presParOf" srcId="{9B3FC33F-A397-4429-B306-E27675873A06}" destId="{83B8C8F5-507D-4664-91B1-51099D99EE93}" srcOrd="4" destOrd="0" presId="urn:microsoft.com/office/officeart/2008/layout/AccentedPicture"/>
    <dgm:cxn modelId="{4E80D68C-98BD-463C-B745-4BA303CB53B0}" type="presParOf" srcId="{83B8C8F5-507D-4664-91B1-51099D99EE93}" destId="{B1795C5F-FF7C-4D49-8CB2-9377E61C40AF}" srcOrd="0" destOrd="0" presId="urn:microsoft.com/office/officeart/2008/layout/AccentedPicture"/>
    <dgm:cxn modelId="{8B98B18F-0C1F-41BA-A6DD-11D8CBDABBD9}" type="presParOf" srcId="{83B8C8F5-507D-4664-91B1-51099D99EE93}" destId="{52FDAE4A-FC17-40E4-A628-05E260F1864C}" srcOrd="1" destOrd="0" presId="urn:microsoft.com/office/officeart/2008/layout/AccentedPicture"/>
    <dgm:cxn modelId="{4420EE5D-74A5-4D8F-B7B1-592B2F5C6DA0}" type="presParOf" srcId="{83B8C8F5-507D-4664-91B1-51099D99EE93}" destId="{A0ACB997-DCDE-42F5-AE2A-CD6EDD71DC3E}" srcOrd="2" destOrd="0" presId="urn:microsoft.com/office/officeart/2008/layout/AccentedPicture"/>
    <dgm:cxn modelId="{7FFC2C04-145A-4A65-8471-6E2C6AA03733}" type="presParOf" srcId="{A0ACB997-DCDE-42F5-AE2A-CD6EDD71DC3E}" destId="{54766600-1264-4B78-8703-4F8945C284BF}" srcOrd="0" destOrd="0" presId="urn:microsoft.com/office/officeart/2008/layout/AccentedPicture"/>
    <dgm:cxn modelId="{37564F1B-9AFC-4029-A517-AA39E7953453}" type="presParOf" srcId="{E07E2398-5340-49C5-B150-83DF20233725}" destId="{C3772995-1EF7-496C-B526-8C15F4F7D013}" srcOrd="3" destOrd="0" presId="urn:microsoft.com/office/officeart/2008/layout/AccentedPicture"/>
    <dgm:cxn modelId="{194F427B-101A-481C-8823-9D6FC3A0E605}" type="presParOf" srcId="{C3772995-1EF7-496C-B526-8C15F4F7D013}" destId="{EC309DC9-C089-4E9A-9E2B-EB695475A496}"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04D39-EAFA-4717-9566-2308FB4D9A16}">
      <dsp:nvSpPr>
        <dsp:cNvPr id="0" name=""/>
        <dsp:cNvSpPr/>
      </dsp:nvSpPr>
      <dsp:spPr>
        <a:xfrm>
          <a:off x="826408" y="224988"/>
          <a:ext cx="2970624" cy="3984964"/>
        </a:xfrm>
        <a:prstGeom prst="roundRect">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E14695-163A-4957-860D-1633562867AA}">
      <dsp:nvSpPr>
        <dsp:cNvPr id="0" name=""/>
        <dsp:cNvSpPr/>
      </dsp:nvSpPr>
      <dsp:spPr>
        <a:xfrm>
          <a:off x="897839" y="685805"/>
          <a:ext cx="2684433" cy="30316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lvl="0" algn="l" defTabSz="1600200">
            <a:lnSpc>
              <a:spcPct val="90000"/>
            </a:lnSpc>
            <a:spcBef>
              <a:spcPct val="0"/>
            </a:spcBef>
            <a:spcAft>
              <a:spcPct val="35000"/>
            </a:spcAft>
          </a:pPr>
          <a:r>
            <a:rPr lang="en-US" sz="3600" kern="1200" dirty="0" smtClean="0"/>
            <a:t>Household members are eligible if:</a:t>
          </a:r>
        </a:p>
        <a:p>
          <a:pPr lvl="0" algn="l" defTabSz="1600200">
            <a:lnSpc>
              <a:spcPct val="90000"/>
            </a:lnSpc>
            <a:spcBef>
              <a:spcPct val="0"/>
            </a:spcBef>
            <a:spcAft>
              <a:spcPct val="35000"/>
            </a:spcAft>
          </a:pPr>
          <a:endParaRPr lang="en-US" sz="3600" kern="1200" dirty="0" smtClean="0"/>
        </a:p>
        <a:p>
          <a:pPr lvl="0" algn="l" defTabSz="1600200">
            <a:lnSpc>
              <a:spcPct val="90000"/>
            </a:lnSpc>
            <a:spcBef>
              <a:spcPct val="0"/>
            </a:spcBef>
            <a:spcAft>
              <a:spcPct val="35000"/>
            </a:spcAft>
          </a:pPr>
          <a:endParaRPr lang="en-US" sz="3600" kern="1200" dirty="0" smtClean="0"/>
        </a:p>
      </dsp:txBody>
      <dsp:txXfrm>
        <a:off x="897839" y="685805"/>
        <a:ext cx="2684433" cy="3031617"/>
      </dsp:txXfrm>
    </dsp:sp>
    <dsp:sp modelId="{F1F6631E-A936-4FC2-8B67-77F9E1BA0490}">
      <dsp:nvSpPr>
        <dsp:cNvPr id="0" name=""/>
        <dsp:cNvSpPr/>
      </dsp:nvSpPr>
      <dsp:spPr>
        <a:xfrm>
          <a:off x="3374737" y="75333"/>
          <a:ext cx="1075940" cy="1075940"/>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499" r="-48501"/>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8917FC-491B-45B9-822F-A3709505AF2E}">
      <dsp:nvSpPr>
        <dsp:cNvPr id="0" name=""/>
        <dsp:cNvSpPr/>
      </dsp:nvSpPr>
      <dsp:spPr>
        <a:xfrm>
          <a:off x="4450678" y="75333"/>
          <a:ext cx="2841574" cy="107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40640" rIns="81280" bIns="40640" numCol="1" spcCol="1270" anchor="ctr" anchorCtr="0">
          <a:noAutofit/>
        </a:bodyPr>
        <a:lstStyle/>
        <a:p>
          <a:pPr lvl="0" algn="l" defTabSz="1422400">
            <a:lnSpc>
              <a:spcPct val="90000"/>
            </a:lnSpc>
            <a:spcBef>
              <a:spcPct val="0"/>
            </a:spcBef>
            <a:spcAft>
              <a:spcPct val="35000"/>
            </a:spcAft>
          </a:pPr>
          <a:r>
            <a:rPr lang="en-US" sz="3200" kern="1200" dirty="0" smtClean="0"/>
            <a:t>Is an adult </a:t>
          </a:r>
          <a:br>
            <a:rPr lang="en-US" sz="3200" kern="1200" dirty="0" smtClean="0"/>
          </a:br>
          <a:r>
            <a:rPr lang="en-US" sz="2400" kern="1200" dirty="0" smtClean="0"/>
            <a:t>(≥18 years old)</a:t>
          </a:r>
          <a:endParaRPr lang="en-US" sz="2400" kern="1200" dirty="0"/>
        </a:p>
      </dsp:txBody>
      <dsp:txXfrm>
        <a:off x="4450678" y="75333"/>
        <a:ext cx="2841574" cy="1075940"/>
      </dsp:txXfrm>
    </dsp:sp>
    <dsp:sp modelId="{DBA92503-79B0-4AAA-B6E3-B9B96BD20293}">
      <dsp:nvSpPr>
        <dsp:cNvPr id="0" name=""/>
        <dsp:cNvSpPr/>
      </dsp:nvSpPr>
      <dsp:spPr>
        <a:xfrm>
          <a:off x="3394104" y="1465986"/>
          <a:ext cx="1075940" cy="107594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C16B7-C761-45D5-A47A-74BFB4B073F3}">
      <dsp:nvSpPr>
        <dsp:cNvPr id="0" name=""/>
        <dsp:cNvSpPr/>
      </dsp:nvSpPr>
      <dsp:spPr>
        <a:xfrm>
          <a:off x="4510163" y="1465986"/>
          <a:ext cx="2817923" cy="107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40640" rIns="81280" bIns="40640" numCol="1" spcCol="1270" anchor="ctr" anchorCtr="0">
          <a:noAutofit/>
        </a:bodyPr>
        <a:lstStyle/>
        <a:p>
          <a:pPr lvl="0" algn="l" defTabSz="1422400">
            <a:lnSpc>
              <a:spcPct val="90000"/>
            </a:lnSpc>
            <a:spcBef>
              <a:spcPct val="0"/>
            </a:spcBef>
            <a:spcAft>
              <a:spcPct val="35000"/>
            </a:spcAft>
          </a:pPr>
          <a:r>
            <a:rPr lang="en-US" sz="3200" kern="1200" smtClean="0"/>
            <a:t>Spent </a:t>
          </a:r>
          <a:r>
            <a:rPr lang="en-US" sz="3200" kern="1200" dirty="0" smtClean="0"/>
            <a:t>the last night in the household*</a:t>
          </a:r>
          <a:endParaRPr lang="en-US" sz="3200" kern="1200" dirty="0"/>
        </a:p>
      </dsp:txBody>
      <dsp:txXfrm>
        <a:off x="4510163" y="1465986"/>
        <a:ext cx="2817923" cy="1075940"/>
      </dsp:txXfrm>
    </dsp:sp>
    <dsp:sp modelId="{52FDAE4A-FC17-40E4-A628-05E260F1864C}">
      <dsp:nvSpPr>
        <dsp:cNvPr id="0" name=""/>
        <dsp:cNvSpPr/>
      </dsp:nvSpPr>
      <dsp:spPr>
        <a:xfrm>
          <a:off x="3400259" y="2952053"/>
          <a:ext cx="1075940" cy="107594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000" b="-1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766600-1264-4B78-8703-4F8945C284BF}">
      <dsp:nvSpPr>
        <dsp:cNvPr id="0" name=""/>
        <dsp:cNvSpPr/>
      </dsp:nvSpPr>
      <dsp:spPr>
        <a:xfrm>
          <a:off x="4496291" y="2952053"/>
          <a:ext cx="2928652" cy="1075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40640" rIns="81280" bIns="40640" numCol="1" spcCol="1270" anchor="ctr" anchorCtr="0">
          <a:noAutofit/>
        </a:bodyPr>
        <a:lstStyle/>
        <a:p>
          <a:pPr lvl="0" algn="l" defTabSz="1422400">
            <a:lnSpc>
              <a:spcPct val="90000"/>
            </a:lnSpc>
            <a:spcBef>
              <a:spcPct val="0"/>
            </a:spcBef>
            <a:spcAft>
              <a:spcPct val="35000"/>
            </a:spcAft>
          </a:pPr>
          <a:r>
            <a:rPr lang="en-US" sz="3200" kern="1200" dirty="0" smtClean="0"/>
            <a:t>Gives informed consent</a:t>
          </a:r>
          <a:endParaRPr lang="en-US" sz="3200" kern="1200" dirty="0"/>
        </a:p>
      </dsp:txBody>
      <dsp:txXfrm>
        <a:off x="4496291" y="2952053"/>
        <a:ext cx="2928652" cy="1075940"/>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8970A-956C-4D20-9CF7-9E61AA0DC337}" type="datetimeFigureOut">
              <a:rPr lang="en-US" smtClean="0"/>
              <a:t>8/23/2016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7A1FD-7BC0-4AD7-8443-9AFBF1A5C6DD}" type="slidenum">
              <a:rPr lang="en-US" smtClean="0"/>
              <a:t>‹#›</a:t>
            </a:fld>
            <a:endParaRPr lang="en-US"/>
          </a:p>
        </p:txBody>
      </p:sp>
    </p:spTree>
    <p:extLst>
      <p:ext uri="{BB962C8B-B14F-4D97-AF65-F5344CB8AC3E}">
        <p14:creationId xmlns:p14="http://schemas.microsoft.com/office/powerpoint/2010/main" val="35386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a:t>
            </a:fld>
            <a:endParaRPr lang="en-US"/>
          </a:p>
        </p:txBody>
      </p:sp>
    </p:spTree>
    <p:extLst>
      <p:ext uri="{BB962C8B-B14F-4D97-AF65-F5344CB8AC3E}">
        <p14:creationId xmlns:p14="http://schemas.microsoft.com/office/powerpoint/2010/main" val="90483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now moving on to cluster</a:t>
            </a:r>
            <a:r>
              <a:rPr lang="en-US" baseline="0" dirty="0" smtClean="0"/>
              <a:t> sampling. Here you can see that we have this big population of people. And if you look closely you can see that these squares form some natural divisions. </a:t>
            </a:r>
            <a:r>
              <a:rPr lang="en-US" dirty="0" smtClean="0"/>
              <a:t>So you can see that the population could be divided</a:t>
            </a:r>
            <a:r>
              <a:rPr lang="en-US" baseline="0" dirty="0" smtClean="0"/>
              <a:t> up into 36 clusters. So what we can do is sample a select subset of these clusters. </a:t>
            </a:r>
          </a:p>
          <a:p>
            <a:endParaRPr lang="en-US" baseline="0" dirty="0" smtClean="0"/>
          </a:p>
          <a:p>
            <a:r>
              <a:rPr lang="en-US" baseline="0" dirty="0" smtClean="0"/>
              <a:t>So we can chose these 6 clusters and then sample independently from each cluster</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12</a:t>
            </a:fld>
            <a:endParaRPr lang="en-US"/>
          </a:p>
        </p:txBody>
      </p:sp>
    </p:spTree>
    <p:extLst>
      <p:ext uri="{BB962C8B-B14F-4D97-AF65-F5344CB8AC3E}">
        <p14:creationId xmlns:p14="http://schemas.microsoft.com/office/powerpoint/2010/main" val="263384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you do is then select</a:t>
            </a:r>
            <a:r>
              <a:rPr lang="en-US" baseline="0" dirty="0" smtClean="0"/>
              <a:t> a sample of clusters from the population, and then within those clusters you sample again. </a:t>
            </a:r>
          </a:p>
          <a:p>
            <a:endParaRPr lang="en-US" baseline="0" dirty="0" smtClean="0"/>
          </a:p>
          <a:p>
            <a:r>
              <a:rPr lang="en-US" baseline="0" dirty="0" smtClean="0"/>
              <a:t>This is a two stage cluster design.</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13</a:t>
            </a:fld>
            <a:endParaRPr lang="en-US"/>
          </a:p>
        </p:txBody>
      </p:sp>
    </p:spTree>
    <p:extLst>
      <p:ext uri="{BB962C8B-B14F-4D97-AF65-F5344CB8AC3E}">
        <p14:creationId xmlns:p14="http://schemas.microsoft.com/office/powerpoint/2010/main" val="80381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you do is then select</a:t>
            </a:r>
            <a:r>
              <a:rPr lang="en-US" baseline="0" dirty="0" smtClean="0"/>
              <a:t> a sample of clusters from the population, and then within those clusters you sample again. </a:t>
            </a:r>
          </a:p>
          <a:p>
            <a:endParaRPr lang="en-US" baseline="0" dirty="0" smtClean="0"/>
          </a:p>
          <a:p>
            <a:r>
              <a:rPr lang="en-US" baseline="0" dirty="0" smtClean="0"/>
              <a:t>This is a two </a:t>
            </a:r>
            <a:r>
              <a:rPr lang="en-US" baseline="0" smtClean="0"/>
              <a:t>stage cluster design.</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14</a:t>
            </a:fld>
            <a:endParaRPr lang="en-US"/>
          </a:p>
        </p:txBody>
      </p:sp>
    </p:spTree>
    <p:extLst>
      <p:ext uri="{BB962C8B-B14F-4D97-AF65-F5344CB8AC3E}">
        <p14:creationId xmlns:p14="http://schemas.microsoft.com/office/powerpoint/2010/main" val="290549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you do is then select</a:t>
            </a:r>
            <a:r>
              <a:rPr lang="en-US" baseline="0" dirty="0" smtClean="0"/>
              <a:t> a sample of clusters from the population, and then within those clusters you sample again. </a:t>
            </a:r>
          </a:p>
          <a:p>
            <a:endParaRPr lang="en-US" baseline="0" dirty="0" smtClean="0"/>
          </a:p>
          <a:p>
            <a:r>
              <a:rPr lang="en-US" baseline="0" dirty="0" smtClean="0"/>
              <a:t>This is a two </a:t>
            </a:r>
            <a:r>
              <a:rPr lang="en-US" baseline="0" smtClean="0"/>
              <a:t>stage cluster design.</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15</a:t>
            </a:fld>
            <a:endParaRPr lang="en-US"/>
          </a:p>
        </p:txBody>
      </p:sp>
    </p:spTree>
    <p:extLst>
      <p:ext uri="{BB962C8B-B14F-4D97-AF65-F5344CB8AC3E}">
        <p14:creationId xmlns:p14="http://schemas.microsoft.com/office/powerpoint/2010/main" val="239492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sample more people because fro</a:t>
            </a:r>
          </a:p>
          <a:p>
            <a:endParaRPr lang="en-US" dirty="0" smtClean="0"/>
          </a:p>
          <a:p>
            <a:r>
              <a:rPr lang="en-US" dirty="0" smtClean="0"/>
              <a:t>from a practical standpoint</a:t>
            </a:r>
            <a:r>
              <a:rPr lang="en-US" baseline="0" dirty="0" smtClean="0"/>
              <a:t> you can focus more resources in a limited geographic area. </a:t>
            </a:r>
          </a:p>
          <a:p>
            <a:endParaRPr lang="en-US" baseline="0" dirty="0" smtClean="0"/>
          </a:p>
          <a:p>
            <a:r>
              <a:rPr lang="en-US" baseline="0" dirty="0" smtClean="0"/>
              <a:t>In practice we really use cluster sampling all the time. Because without clustering your survey teams would have to travel all over the country  to do their sampling. So logistically cluster sampling makes way more sense. It is a little bit less precise, but you can also effectively sample way more people. </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16</a:t>
            </a:fld>
            <a:endParaRPr lang="en-US"/>
          </a:p>
        </p:txBody>
      </p:sp>
    </p:spTree>
    <p:extLst>
      <p:ext uri="{BB962C8B-B14F-4D97-AF65-F5344CB8AC3E}">
        <p14:creationId xmlns:p14="http://schemas.microsoft.com/office/powerpoint/2010/main" val="3718663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the sort of things you should be considering in the design stage.</a:t>
            </a:r>
          </a:p>
          <a:p>
            <a:endParaRPr lang="en-US" dirty="0" smtClean="0"/>
          </a:p>
          <a:p>
            <a:r>
              <a:rPr lang="en-US" dirty="0" smtClean="0"/>
              <a:t>What are your time constraints?</a:t>
            </a:r>
            <a:r>
              <a:rPr lang="en-US" baseline="0" dirty="0" smtClean="0"/>
              <a:t> What is your budget?</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17</a:t>
            </a:fld>
            <a:endParaRPr lang="en-US"/>
          </a:p>
        </p:txBody>
      </p:sp>
    </p:spTree>
    <p:extLst>
      <p:ext uri="{BB962C8B-B14F-4D97-AF65-F5344CB8AC3E}">
        <p14:creationId xmlns:p14="http://schemas.microsoft.com/office/powerpoint/2010/main" val="258052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cluster sample the DEFF will be greater than 1</a:t>
            </a:r>
            <a:r>
              <a:rPr lang="en-US" baseline="0" dirty="0" smtClean="0"/>
              <a:t> because there is more variability in a cluster design than there is in a simple random sample design</a:t>
            </a:r>
          </a:p>
          <a:p>
            <a:endParaRPr lang="en-US" baseline="0" dirty="0" smtClean="0"/>
          </a:p>
          <a:p>
            <a:r>
              <a:rPr lang="en-US" baseline="0" dirty="0" smtClean="0"/>
              <a:t>In a stratified sample the DEFF will be less than 1 because there is less variability in a stratified design than there is in a simple random sample.</a:t>
            </a:r>
          </a:p>
          <a:p>
            <a:endParaRPr lang="en-US" baseline="0" dirty="0" smtClean="0"/>
          </a:p>
          <a:p>
            <a:r>
              <a:rPr lang="en-US" baseline="0" dirty="0" smtClean="0"/>
              <a:t>Another way to look at the design effect is to use the formula with </a:t>
            </a:r>
            <a:r>
              <a:rPr lang="en-US" baseline="0" dirty="0" err="1" smtClean="0"/>
              <a:t>intraclass</a:t>
            </a:r>
            <a:r>
              <a:rPr lang="en-US" baseline="0" dirty="0" smtClean="0"/>
              <a:t> correlation and cluster size.</a:t>
            </a:r>
          </a:p>
          <a:p>
            <a:endParaRPr lang="en-US" baseline="0" dirty="0" smtClean="0"/>
          </a:p>
          <a:p>
            <a:r>
              <a:rPr lang="en-US" baseline="0" dirty="0" smtClean="0"/>
              <a:t>So in general if the </a:t>
            </a:r>
            <a:r>
              <a:rPr lang="en-US" baseline="0" dirty="0" err="1" smtClean="0"/>
              <a:t>intraclass</a:t>
            </a:r>
            <a:r>
              <a:rPr lang="en-US" baseline="0" dirty="0" smtClean="0"/>
              <a:t> correlation is higher, the design effect is larger. </a:t>
            </a:r>
          </a:p>
          <a:p>
            <a:r>
              <a:rPr lang="en-US" baseline="0" dirty="0" smtClean="0"/>
              <a:t>And if the cluster size is larger, the design effect is also larger</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18</a:t>
            </a:fld>
            <a:endParaRPr lang="en-US"/>
          </a:p>
        </p:txBody>
      </p:sp>
    </p:spTree>
    <p:extLst>
      <p:ext uri="{BB962C8B-B14F-4D97-AF65-F5344CB8AC3E}">
        <p14:creationId xmlns:p14="http://schemas.microsoft.com/office/powerpoint/2010/main" val="3160708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size was based on prevalence of</a:t>
            </a:r>
            <a:r>
              <a:rPr lang="en-US" baseline="0" dirty="0" smtClean="0"/>
              <a:t> </a:t>
            </a:r>
            <a:r>
              <a:rPr lang="en-US" baseline="0" dirty="0" err="1" smtClean="0"/>
              <a:t>Hep</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20</a:t>
            </a:fld>
            <a:endParaRPr lang="en-US"/>
          </a:p>
        </p:txBody>
      </p:sp>
    </p:spTree>
    <p:extLst>
      <p:ext uri="{BB962C8B-B14F-4D97-AF65-F5344CB8AC3E}">
        <p14:creationId xmlns:p14="http://schemas.microsoft.com/office/powerpoint/2010/main" val="1842568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Here is how we</a:t>
            </a:r>
            <a:r>
              <a:rPr lang="en-US" baseline="0" dirty="0" smtClean="0"/>
              <a:t> calculated the overall </a:t>
            </a:r>
            <a:r>
              <a:rPr lang="en-US" dirty="0" smtClean="0"/>
              <a:t>sample size for the national survey. We used the formula below which is a standard sample size formula.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DEFF is the design effect which</a:t>
            </a:r>
            <a:r>
              <a:rPr lang="en-US" baseline="0" dirty="0" smtClean="0"/>
              <a:t> we assumed was equal to 2. You usually base you assumption about the design effect on previous literature. There o</a:t>
            </a:r>
            <a:r>
              <a:rPr lang="en-US" dirty="0" smtClean="0"/>
              <a:t>ther studies using similar methodology that found design effects at the level, so that’s what we used</a:t>
            </a:r>
            <a:r>
              <a:rPr lang="en-US" baseline="0" dirty="0" smtClean="0"/>
              <a:t> for our assumption</a:t>
            </a:r>
            <a:r>
              <a:rPr lang="en-US" dirty="0" smtClean="0"/>
              <a:t>.</a:t>
            </a:r>
          </a:p>
          <a:p>
            <a:endParaRPr lang="en-US" dirty="0" smtClean="0"/>
          </a:p>
          <a:p>
            <a:r>
              <a:rPr lang="en-US" dirty="0" smtClean="0"/>
              <a:t>Alpha = .05 is the standard confidence level</a:t>
            </a:r>
          </a:p>
          <a:p>
            <a:endParaRPr lang="en-US" dirty="0" smtClean="0"/>
          </a:p>
          <a:p>
            <a:r>
              <a:rPr lang="en-US" dirty="0" smtClean="0"/>
              <a:t>P = .067 this is based on the estimated</a:t>
            </a:r>
            <a:r>
              <a:rPr lang="en-US" baseline="0" dirty="0" smtClean="0"/>
              <a:t> HCV prevalence in the country before the study</a:t>
            </a:r>
          </a:p>
          <a:p>
            <a:endParaRPr lang="en-US" baseline="0" dirty="0" smtClean="0"/>
          </a:p>
          <a:p>
            <a:r>
              <a:rPr lang="en-US" baseline="0" dirty="0" smtClean="0"/>
              <a:t>D = 0.01. This is the degree of precision. We wanted an estimate that would be with 1% of the true parameter. </a:t>
            </a:r>
          </a:p>
          <a:p>
            <a:endParaRPr lang="en-US" baseline="0" dirty="0" smtClean="0"/>
          </a:p>
          <a:p>
            <a:r>
              <a:rPr lang="en-US" baseline="0" dirty="0" smtClean="0"/>
              <a:t>Then response rate .7 so we factored in the possibility that there would be a decent amount of non-response.</a:t>
            </a:r>
          </a:p>
          <a:p>
            <a:endParaRPr lang="en-US" baseline="0" dirty="0" smtClean="0"/>
          </a:p>
          <a:p>
            <a:r>
              <a:rPr lang="en-US" baseline="0" dirty="0" smtClean="0"/>
              <a:t>So using those assumptions we then came  up with a sample size of 6,862 which we then rounded up to 7,000 to be conservative</a:t>
            </a:r>
            <a:endParaRPr lang="en-US" dirty="0" smtClean="0"/>
          </a:p>
        </p:txBody>
      </p:sp>
      <p:sp>
        <p:nvSpPr>
          <p:cNvPr id="4" name="Slide Number Placeholder 3"/>
          <p:cNvSpPr>
            <a:spLocks noGrp="1"/>
          </p:cNvSpPr>
          <p:nvPr>
            <p:ph type="sldNum" sz="quarter" idx="10"/>
          </p:nvPr>
        </p:nvSpPr>
        <p:spPr/>
        <p:txBody>
          <a:bodyPr/>
          <a:lstStyle/>
          <a:p>
            <a:fld id="{3C87A1FD-7BC0-4AD7-8443-9AFBF1A5C6DD}" type="slidenum">
              <a:rPr lang="en-US" smtClean="0"/>
              <a:t>21</a:t>
            </a:fld>
            <a:endParaRPr lang="en-US"/>
          </a:p>
        </p:txBody>
      </p:sp>
    </p:spTree>
    <p:extLst>
      <p:ext uri="{BB962C8B-B14F-4D97-AF65-F5344CB8AC3E}">
        <p14:creationId xmlns:p14="http://schemas.microsoft.com/office/powerpoint/2010/main" val="81529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were 4 stages</a:t>
            </a:r>
            <a:r>
              <a:rPr lang="en-US" baseline="0" dirty="0" smtClean="0"/>
              <a:t> of sampling. First we chose strata, then clusters, then households, then individual participants</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22</a:t>
            </a:fld>
            <a:endParaRPr lang="en-US"/>
          </a:p>
        </p:txBody>
      </p:sp>
    </p:spTree>
    <p:extLst>
      <p:ext uri="{BB962C8B-B14F-4D97-AF65-F5344CB8AC3E}">
        <p14:creationId xmlns:p14="http://schemas.microsoft.com/office/powerpoint/2010/main" val="264665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3</a:t>
            </a:fld>
            <a:endParaRPr lang="en-US"/>
          </a:p>
        </p:txBody>
      </p:sp>
    </p:spTree>
    <p:extLst>
      <p:ext uri="{BB962C8B-B14F-4D97-AF65-F5344CB8AC3E}">
        <p14:creationId xmlns:p14="http://schemas.microsoft.com/office/powerpoint/2010/main" val="374809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23</a:t>
            </a:fld>
            <a:endParaRPr lang="en-US"/>
          </a:p>
        </p:txBody>
      </p:sp>
    </p:spTree>
    <p:extLst>
      <p:ext uri="{BB962C8B-B14F-4D97-AF65-F5344CB8AC3E}">
        <p14:creationId xmlns:p14="http://schemas.microsoft.com/office/powerpoint/2010/main" val="1192998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24</a:t>
            </a:fld>
            <a:endParaRPr lang="en-US"/>
          </a:p>
        </p:txBody>
      </p:sp>
    </p:spTree>
    <p:extLst>
      <p:ext uri="{BB962C8B-B14F-4D97-AF65-F5344CB8AC3E}">
        <p14:creationId xmlns:p14="http://schemas.microsoft.com/office/powerpoint/2010/main" val="122654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had talked before about how whenever you are using stratification, you need to decide how you want to allocate your sample.</a:t>
            </a:r>
          </a:p>
          <a:p>
            <a:endParaRPr lang="en-US" baseline="0" dirty="0" smtClean="0"/>
          </a:p>
          <a:p>
            <a:r>
              <a:rPr lang="en-US" baseline="0" dirty="0" smtClean="0"/>
              <a:t>In this study, we decided to use a custom allocation scheme. Since first priority of the survey was to get a precise estimate of </a:t>
            </a:r>
            <a:r>
              <a:rPr lang="en-US" baseline="0" dirty="0" err="1" smtClean="0"/>
              <a:t>Hep</a:t>
            </a:r>
            <a:r>
              <a:rPr lang="en-US" baseline="0" dirty="0" smtClean="0"/>
              <a:t> C prevalence for the city of Tbilisi, we allocated a 1,000 people to be sampled from Tbilisi. </a:t>
            </a:r>
          </a:p>
          <a:p>
            <a:endParaRPr lang="en-US" baseline="0" dirty="0" smtClean="0"/>
          </a:p>
          <a:p>
            <a:r>
              <a:rPr lang="en-US" baseline="0" dirty="0" smtClean="0"/>
              <a:t>Our secondary priority was to get good estimates for the other 5 cities, so we did some sample sizes and decided to allocated 400 people to the other 5 cities. </a:t>
            </a:r>
          </a:p>
          <a:p>
            <a:endParaRPr lang="en-US" baseline="0" dirty="0" smtClean="0"/>
          </a:p>
          <a:p>
            <a:r>
              <a:rPr lang="en-US" baseline="0" dirty="0" smtClean="0"/>
              <a:t>Then, we proportionally allocated the remaining sample to the 10 regional areas. </a:t>
            </a:r>
          </a:p>
          <a:p>
            <a:endParaRPr lang="en-US" baseline="0" dirty="0" smtClean="0"/>
          </a:p>
          <a:p>
            <a:r>
              <a:rPr lang="en-US" dirty="0" smtClean="0"/>
              <a:t>The sample of 7,000 surveys will be allocated over these 16 strata in a way that allows independent city-level estimates for the major cities, as well as an overall nationwide estimate and separate urban and rural estimates. </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25</a:t>
            </a:fld>
            <a:endParaRPr lang="en-US"/>
          </a:p>
        </p:txBody>
      </p:sp>
    </p:spTree>
    <p:extLst>
      <p:ext uri="{BB962C8B-B14F-4D97-AF65-F5344CB8AC3E}">
        <p14:creationId xmlns:p14="http://schemas.microsoft.com/office/powerpoint/2010/main" val="312499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table that shows the 16 strata and their respective populations. It also shows the number of clusters we planned to allocate to each strata.</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26</a:t>
            </a:fld>
            <a:endParaRPr lang="en-US"/>
          </a:p>
        </p:txBody>
      </p:sp>
    </p:spTree>
    <p:extLst>
      <p:ext uri="{BB962C8B-B14F-4D97-AF65-F5344CB8AC3E}">
        <p14:creationId xmlns:p14="http://schemas.microsoft.com/office/powerpoint/2010/main" val="69748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stage was clustering so within each of those 16 strata we divided the population into clusters. Then we chose a sample of clusters where we actually conducted</a:t>
            </a:r>
            <a:r>
              <a:rPr lang="en-US" baseline="0" dirty="0" smtClean="0"/>
              <a:t> the survey. In any of those clusters the next step was to choose a household</a:t>
            </a:r>
          </a:p>
        </p:txBody>
      </p:sp>
      <p:sp>
        <p:nvSpPr>
          <p:cNvPr id="4" name="Slide Number Placeholder 3"/>
          <p:cNvSpPr>
            <a:spLocks noGrp="1"/>
          </p:cNvSpPr>
          <p:nvPr>
            <p:ph type="sldNum" sz="quarter" idx="10"/>
          </p:nvPr>
        </p:nvSpPr>
        <p:spPr/>
        <p:txBody>
          <a:bodyPr/>
          <a:lstStyle/>
          <a:p>
            <a:fld id="{3C87A1FD-7BC0-4AD7-8443-9AFBF1A5C6DD}" type="slidenum">
              <a:rPr lang="en-US" smtClean="0"/>
              <a:t>27</a:t>
            </a:fld>
            <a:endParaRPr lang="en-US"/>
          </a:p>
        </p:txBody>
      </p:sp>
    </p:spTree>
    <p:extLst>
      <p:ext uri="{BB962C8B-B14F-4D97-AF65-F5344CB8AC3E}">
        <p14:creationId xmlns:p14="http://schemas.microsoft.com/office/powerpoint/2010/main" val="3219094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To do this, team leads used population data and printed maps and mapped out the households in each cluster to prepare a sampling frame. Then they could chose households based on the sampling interval.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Your </a:t>
            </a:r>
            <a:r>
              <a:rPr lang="en-US" sz="1200" b="0" i="0" u="none" strike="noStrike" kern="1200" baseline="0" dirty="0" smtClean="0">
                <a:solidFill>
                  <a:schemeClr val="tx1"/>
                </a:solidFill>
                <a:latin typeface="Arial" charset="0"/>
                <a:ea typeface="+mn-ea"/>
                <a:cs typeface="+mn-cs"/>
              </a:rPr>
              <a:t>team lead will provide a base map of each segment assigned to you. This will help you to recognize the precise boundaries of the segment. It is essential that you carefully study the base map as you prepare for fieldwork so that you are familiar with the area within the segment. In the field, you must be able to easily transfer your paper knowledge to the three-dimensional world in which you operate. The better prepared you are, the easier this transition will be, and the better the quality of the entire GATS.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1C2AB18-DB78-484D-9C44-A76AF9F85225}" type="slidenum">
              <a:rPr lang="en-US" smtClean="0"/>
              <a:pPr>
                <a:defRPr/>
              </a:pPr>
              <a:t>28</a:t>
            </a:fld>
            <a:endParaRPr lang="en-US" dirty="0"/>
          </a:p>
        </p:txBody>
      </p:sp>
    </p:spTree>
    <p:extLst>
      <p:ext uri="{BB962C8B-B14F-4D97-AF65-F5344CB8AC3E}">
        <p14:creationId xmlns:p14="http://schemas.microsoft.com/office/powerpoint/2010/main" val="3471651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the sampling frame was completed and survey teams were on the ground, </a:t>
            </a:r>
            <a:r>
              <a:rPr lang="en-US" dirty="0" smtClean="0"/>
              <a:t>there were 3 main steps taken </a:t>
            </a:r>
            <a:r>
              <a:rPr lang="en-US" baseline="0" dirty="0" smtClean="0"/>
              <a:t>to select households.</a:t>
            </a:r>
          </a:p>
          <a:p>
            <a:endParaRPr lang="en-US" baseline="0" dirty="0" smtClean="0"/>
          </a:p>
          <a:p>
            <a:r>
              <a:rPr lang="en-US" baseline="0" dirty="0" smtClean="0"/>
              <a:t>So for example if the skip interval was 4, they would chose every 4</a:t>
            </a:r>
            <a:r>
              <a:rPr lang="en-US" baseline="30000" dirty="0" smtClean="0"/>
              <a:t>th</a:t>
            </a:r>
            <a:r>
              <a:rPr lang="en-US" baseline="0" dirty="0" smtClean="0"/>
              <a:t> household</a:t>
            </a:r>
            <a:endParaRPr lang="en-US" dirty="0"/>
          </a:p>
        </p:txBody>
      </p:sp>
      <p:sp>
        <p:nvSpPr>
          <p:cNvPr id="4" name="Slide Number Placeholder 3"/>
          <p:cNvSpPr>
            <a:spLocks noGrp="1"/>
          </p:cNvSpPr>
          <p:nvPr>
            <p:ph type="sldNum" sz="quarter" idx="10"/>
          </p:nvPr>
        </p:nvSpPr>
        <p:spPr/>
        <p:txBody>
          <a:bodyPr/>
          <a:lstStyle/>
          <a:p>
            <a:pPr>
              <a:defRPr/>
            </a:pPr>
            <a:fld id="{11C2AB18-DB78-484D-9C44-A76AF9F85225}" type="slidenum">
              <a:rPr lang="en-US" smtClean="0"/>
              <a:pPr>
                <a:defRPr/>
              </a:pPr>
              <a:t>29</a:t>
            </a:fld>
            <a:endParaRPr lang="en-US" dirty="0"/>
          </a:p>
        </p:txBody>
      </p:sp>
    </p:spTree>
    <p:extLst>
      <p:ext uri="{BB962C8B-B14F-4D97-AF65-F5344CB8AC3E}">
        <p14:creationId xmlns:p14="http://schemas.microsoft.com/office/powerpoint/2010/main" val="1243672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t>
            </a:r>
            <a:r>
              <a:rPr lang="en-US" baseline="0" dirty="0" smtClean="0"/>
              <a:t>are </a:t>
            </a:r>
            <a:r>
              <a:rPr lang="en-US" baseline="0" dirty="0" smtClean="0"/>
              <a:t>going to these homes you need to make sure that they meet the definition for a household</a:t>
            </a:r>
            <a:r>
              <a:rPr lang="en-US" baseline="0" dirty="0" smtClean="0"/>
              <a:t>.</a:t>
            </a:r>
          </a:p>
          <a:p>
            <a:endParaRPr lang="en-US" baseline="0" dirty="0" smtClean="0"/>
          </a:p>
          <a:p>
            <a:r>
              <a:rPr lang="en-US" baseline="0" dirty="0" smtClean="0"/>
              <a:t>We also had some exclusion criteria</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30</a:t>
            </a:fld>
            <a:endParaRPr lang="en-US"/>
          </a:p>
        </p:txBody>
      </p:sp>
    </p:spTree>
    <p:extLst>
      <p:ext uri="{BB962C8B-B14F-4D97-AF65-F5344CB8AC3E}">
        <p14:creationId xmlns:p14="http://schemas.microsoft.com/office/powerpoint/2010/main" val="179291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if the</a:t>
            </a:r>
            <a:r>
              <a:rPr lang="en-US" baseline="0" dirty="0" smtClean="0"/>
              <a:t> population of a cluster is 100 and we need to sample 25 households, then our sampling interval will be 4. </a:t>
            </a:r>
          </a:p>
          <a:p>
            <a:endParaRPr lang="en-US" baseline="0" dirty="0" smtClean="0"/>
          </a:p>
          <a:p>
            <a:r>
              <a:rPr lang="en-US" baseline="0" dirty="0" smtClean="0"/>
              <a:t>In other words, we will go through the cluster sampling every 4</a:t>
            </a:r>
            <a:r>
              <a:rPr lang="en-US" baseline="30000" dirty="0" smtClean="0"/>
              <a:t>th</a:t>
            </a:r>
            <a:r>
              <a:rPr lang="en-US" baseline="0" dirty="0" smtClean="0"/>
              <a:t> household. </a:t>
            </a:r>
            <a:endParaRPr lang="en-US" dirty="0" smtClean="0"/>
          </a:p>
          <a:p>
            <a:endParaRPr lang="en-US" dirty="0" smtClean="0"/>
          </a:p>
          <a:p>
            <a:r>
              <a:rPr lang="en-US" dirty="0" smtClean="0"/>
              <a:t>Keep in mind</a:t>
            </a:r>
            <a:r>
              <a:rPr lang="en-US" baseline="0" dirty="0" smtClean="0"/>
              <a:t> that if a house is abandoned or doesn’t fit the inclusion criteria it should be skipped. </a:t>
            </a:r>
          </a:p>
          <a:p>
            <a:endParaRPr lang="en-US" baseline="0" dirty="0" smtClean="0"/>
          </a:p>
          <a:p>
            <a:r>
              <a:rPr lang="en-US" dirty="0" smtClean="0"/>
              <a:t>If</a:t>
            </a:r>
            <a:r>
              <a:rPr lang="en-US" baseline="0" dirty="0" smtClean="0"/>
              <a:t> </a:t>
            </a:r>
            <a:r>
              <a:rPr lang="en-US" baseline="0" dirty="0" smtClean="0"/>
              <a:t>the residents aren’t home than you leave you contact information and come back later to revisit</a:t>
            </a:r>
            <a:endParaRPr lang="en-US" dirty="0"/>
          </a:p>
        </p:txBody>
      </p:sp>
      <p:sp>
        <p:nvSpPr>
          <p:cNvPr id="4" name="Slide Number Placeholder 3"/>
          <p:cNvSpPr>
            <a:spLocks noGrp="1"/>
          </p:cNvSpPr>
          <p:nvPr>
            <p:ph type="sldNum" sz="quarter" idx="10"/>
          </p:nvPr>
        </p:nvSpPr>
        <p:spPr/>
        <p:txBody>
          <a:bodyPr/>
          <a:lstStyle/>
          <a:p>
            <a:pPr>
              <a:defRPr/>
            </a:pPr>
            <a:fld id="{11C2AB18-DB78-484D-9C44-A76AF9F85225}" type="slidenum">
              <a:rPr lang="en-US" smtClean="0"/>
              <a:pPr>
                <a:defRPr/>
              </a:pPr>
              <a:t>31</a:t>
            </a:fld>
            <a:endParaRPr lang="en-US" dirty="0"/>
          </a:p>
        </p:txBody>
      </p:sp>
    </p:spTree>
    <p:extLst>
      <p:ext uri="{BB962C8B-B14F-4D97-AF65-F5344CB8AC3E}">
        <p14:creationId xmlns:p14="http://schemas.microsoft.com/office/powerpoint/2010/main" val="3783695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4</a:t>
            </a:r>
            <a:r>
              <a:rPr lang="en-US" baseline="30000" dirty="0" smtClean="0"/>
              <a:t>th</a:t>
            </a:r>
            <a:r>
              <a:rPr lang="en-US" dirty="0" smtClean="0"/>
              <a:t> stage,</a:t>
            </a:r>
            <a:r>
              <a:rPr lang="en-US" baseline="0" dirty="0" smtClean="0"/>
              <a:t> after we </a:t>
            </a:r>
            <a:r>
              <a:rPr lang="en-US" dirty="0" smtClean="0"/>
              <a:t>selected</a:t>
            </a:r>
            <a:r>
              <a:rPr lang="en-US" baseline="0" dirty="0" smtClean="0"/>
              <a:t> </a:t>
            </a:r>
            <a:r>
              <a:rPr lang="en-US" baseline="0" dirty="0" smtClean="0"/>
              <a:t>a household, </a:t>
            </a:r>
            <a:r>
              <a:rPr lang="en-US" baseline="0" dirty="0" smtClean="0"/>
              <a:t>we had to choose a </a:t>
            </a:r>
            <a:r>
              <a:rPr lang="en-US" baseline="0" dirty="0" smtClean="0"/>
              <a:t>participant from that household. There are 5 steps for selecting a participant</a:t>
            </a:r>
            <a:endParaRPr lang="en-US" dirty="0"/>
          </a:p>
        </p:txBody>
      </p:sp>
      <p:sp>
        <p:nvSpPr>
          <p:cNvPr id="4" name="Slide Number Placeholder 3"/>
          <p:cNvSpPr>
            <a:spLocks noGrp="1"/>
          </p:cNvSpPr>
          <p:nvPr>
            <p:ph type="sldNum" sz="quarter" idx="10"/>
          </p:nvPr>
        </p:nvSpPr>
        <p:spPr/>
        <p:txBody>
          <a:bodyPr/>
          <a:lstStyle/>
          <a:p>
            <a:pPr>
              <a:defRPr/>
            </a:pPr>
            <a:fld id="{11C2AB18-DB78-484D-9C44-A76AF9F85225}" type="slidenum">
              <a:rPr lang="en-US" smtClean="0"/>
              <a:pPr>
                <a:defRPr/>
              </a:pPr>
              <a:t>32</a:t>
            </a:fld>
            <a:endParaRPr lang="en-US" dirty="0"/>
          </a:p>
        </p:txBody>
      </p:sp>
    </p:spTree>
    <p:extLst>
      <p:ext uri="{BB962C8B-B14F-4D97-AF65-F5344CB8AC3E}">
        <p14:creationId xmlns:p14="http://schemas.microsoft.com/office/powerpoint/2010/main" val="329482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 we have a population of people that we want to sample. But instead of doing a simple random sample from this whole group, we will separate our population into 4 different strata. Then we will take a random sample of people from each of those strata. We sample some people from stratum 1, then we sample people in stratum 2, 3, and 4.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And then</a:t>
            </a:r>
            <a:r>
              <a:rPr lang="en-US" baseline="0" dirty="0" smtClean="0"/>
              <a:t> we recombine all those people into a final sample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C87A1FD-7BC0-4AD7-8443-9AFBF1A5C6DD}" type="slidenum">
              <a:rPr lang="en-US" smtClean="0"/>
              <a:t>4</a:t>
            </a:fld>
            <a:endParaRPr lang="en-US"/>
          </a:p>
        </p:txBody>
      </p:sp>
    </p:spTree>
    <p:extLst>
      <p:ext uri="{BB962C8B-B14F-4D97-AF65-F5344CB8AC3E}">
        <p14:creationId xmlns:p14="http://schemas.microsoft.com/office/powerpoint/2010/main" val="3082411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in mind all the people who are listed need to be eligible.</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33</a:t>
            </a:fld>
            <a:endParaRPr lang="en-US"/>
          </a:p>
        </p:txBody>
      </p:sp>
    </p:spTree>
    <p:extLst>
      <p:ext uri="{BB962C8B-B14F-4D97-AF65-F5344CB8AC3E}">
        <p14:creationId xmlns:p14="http://schemas.microsoft.com/office/powerpoint/2010/main" val="3506442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have exclusion criteria for individual participants. </a:t>
            </a:r>
          </a:p>
          <a:p>
            <a:endParaRPr lang="en-US" dirty="0" smtClean="0"/>
          </a:p>
          <a:p>
            <a:r>
              <a:rPr lang="en-US" dirty="0" smtClean="0"/>
              <a:t>Household</a:t>
            </a:r>
            <a:r>
              <a:rPr lang="en-US" baseline="0" dirty="0" smtClean="0"/>
              <a:t> members were excluded if they were children or teenagers less than 18 years old.</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34</a:t>
            </a:fld>
            <a:endParaRPr lang="en-US"/>
          </a:p>
        </p:txBody>
      </p:sp>
    </p:spTree>
    <p:extLst>
      <p:ext uri="{BB962C8B-B14F-4D97-AF65-F5344CB8AC3E}">
        <p14:creationId xmlns:p14="http://schemas.microsoft.com/office/powerpoint/2010/main" val="1133952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this Kish</a:t>
            </a:r>
            <a:r>
              <a:rPr lang="en-US" baseline="0" dirty="0" smtClean="0"/>
              <a:t> grid we listed out all of the eligible adults residing in the household. Then, based on the household number the </a:t>
            </a:r>
            <a:r>
              <a:rPr lang="en-US" baseline="0" dirty="0" err="1" smtClean="0"/>
              <a:t>kish</a:t>
            </a:r>
            <a:r>
              <a:rPr lang="en-US" baseline="0" dirty="0" smtClean="0"/>
              <a:t> grid will give us a random number. And that number corresponds to the household member who we chose.</a:t>
            </a:r>
            <a:endParaRPr lang="en-US" dirty="0"/>
          </a:p>
        </p:txBody>
      </p:sp>
      <p:sp>
        <p:nvSpPr>
          <p:cNvPr id="4" name="Slide Number Placeholder 3"/>
          <p:cNvSpPr>
            <a:spLocks noGrp="1"/>
          </p:cNvSpPr>
          <p:nvPr>
            <p:ph type="sldNum" sz="quarter" idx="10"/>
          </p:nvPr>
        </p:nvSpPr>
        <p:spPr/>
        <p:txBody>
          <a:bodyPr/>
          <a:lstStyle/>
          <a:p>
            <a:pPr>
              <a:defRPr/>
            </a:pPr>
            <a:fld id="{11C2AB18-DB78-484D-9C44-A76AF9F85225}" type="slidenum">
              <a:rPr lang="en-US" smtClean="0"/>
              <a:pPr>
                <a:defRPr/>
              </a:pPr>
              <a:t>35</a:t>
            </a:fld>
            <a:endParaRPr lang="en-US" dirty="0"/>
          </a:p>
        </p:txBody>
      </p:sp>
    </p:spTree>
    <p:extLst>
      <p:ext uri="{BB962C8B-B14F-4D97-AF65-F5344CB8AC3E}">
        <p14:creationId xmlns:p14="http://schemas.microsoft.com/office/powerpoint/2010/main" val="325224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5</a:t>
            </a:fld>
            <a:endParaRPr lang="en-US"/>
          </a:p>
        </p:txBody>
      </p:sp>
    </p:spTree>
    <p:extLst>
      <p:ext uri="{BB962C8B-B14F-4D97-AF65-F5344CB8AC3E}">
        <p14:creationId xmlns:p14="http://schemas.microsoft.com/office/powerpoint/2010/main" val="192603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the purpose of doing</a:t>
            </a:r>
            <a:r>
              <a:rPr lang="en-US" baseline="0" dirty="0" smtClean="0"/>
              <a:t> this? Well, the big advantage is that we can achieve much better precision with a stratified random sample than we can with a simple random sample.</a:t>
            </a:r>
          </a:p>
          <a:p>
            <a:endParaRPr lang="en-US" baseline="0" dirty="0" smtClean="0"/>
          </a:p>
          <a:p>
            <a:r>
              <a:rPr lang="en-US" baseline="0" dirty="0" smtClean="0"/>
              <a:t>This means that we don’t have to survey as many people which saves us time an money</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Additionally, the</a:t>
            </a:r>
            <a:r>
              <a:rPr lang="en-US" baseline="0" dirty="0" smtClean="0"/>
              <a:t> researcher can guarantee certain subgroups will be included in the final sample. For example, suppose you have some minority subgroup that only makes up 1% of the population. With stratified sampling, you make this subgroup into it’s own strata to ensure those people are correctly represented in your sample. In other words, you can guarantee that if they make up 1% of your population that they also make up 1% of your sample.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random sampling, sample </a:t>
            </a:r>
            <a:r>
              <a:rPr lang="en-US" i="1" baseline="0" dirty="0" smtClean="0"/>
              <a:t>should</a:t>
            </a:r>
            <a:r>
              <a:rPr lang="en-US" baseline="0" dirty="0" smtClean="0"/>
              <a:t> be representative. But unless your collecting a huge amount of data it’s possible that nobody from that 1% subgroup is even chosen in the sample. Some groups will be over or underrepresented by chance.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from a statistical perspective it makes a lot of sense to do it.</a:t>
            </a:r>
          </a:p>
        </p:txBody>
      </p:sp>
      <p:sp>
        <p:nvSpPr>
          <p:cNvPr id="4" name="Slide Number Placeholder 3"/>
          <p:cNvSpPr>
            <a:spLocks noGrp="1"/>
          </p:cNvSpPr>
          <p:nvPr>
            <p:ph type="sldNum" sz="quarter" idx="10"/>
          </p:nvPr>
        </p:nvSpPr>
        <p:spPr/>
        <p:txBody>
          <a:bodyPr/>
          <a:lstStyle/>
          <a:p>
            <a:fld id="{3C87A1FD-7BC0-4AD7-8443-9AFBF1A5C6DD}" type="slidenum">
              <a:rPr lang="en-US" smtClean="0"/>
              <a:t>6</a:t>
            </a:fld>
            <a:endParaRPr lang="en-US"/>
          </a:p>
        </p:txBody>
      </p:sp>
    </p:spTree>
    <p:extLst>
      <p:ext uri="{BB962C8B-B14F-4D97-AF65-F5344CB8AC3E}">
        <p14:creationId xmlns:p14="http://schemas.microsoft.com/office/powerpoint/2010/main" val="65494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decided to use</a:t>
            </a:r>
            <a:r>
              <a:rPr lang="en-US" baseline="0" dirty="0" smtClean="0"/>
              <a:t> stratification</a:t>
            </a:r>
            <a:r>
              <a:rPr lang="en-US" dirty="0" smtClean="0"/>
              <a:t>, the next step is to decide how</a:t>
            </a:r>
            <a:r>
              <a:rPr lang="en-US" baseline="0" dirty="0" smtClean="0"/>
              <a:t> </a:t>
            </a:r>
            <a:r>
              <a:rPr lang="en-US" dirty="0" smtClean="0"/>
              <a:t>you want to allocate your</a:t>
            </a:r>
            <a:r>
              <a:rPr lang="en-US" baseline="0" dirty="0" smtClean="0"/>
              <a:t> sample to the different strata.</a:t>
            </a:r>
          </a:p>
          <a:p>
            <a:r>
              <a:rPr lang="en-US" baseline="0" dirty="0" smtClean="0"/>
              <a:t>Generally speaking you have 3 main options</a:t>
            </a:r>
          </a:p>
          <a:p>
            <a:endParaRPr lang="en-US" baseline="0" dirty="0" smtClean="0"/>
          </a:p>
          <a:p>
            <a:r>
              <a:rPr lang="en-US" baseline="0" dirty="0" smtClean="0"/>
              <a:t>The first option is proportional allocation which is what I would recommend in most instances. And the reason for this is that it maintains an equal probability of selection for all the people in your population. What this is going to do is help make the process of weighting much easier down the line. We call this self-weighting because it means all of our base weights will be exactly the same. If people had different probabilities of selection, we would need to account for that with additional weights. </a:t>
            </a:r>
          </a:p>
          <a:p>
            <a:endParaRPr lang="en-US" baseline="0" dirty="0" smtClean="0"/>
          </a:p>
          <a:p>
            <a:r>
              <a:rPr lang="en-US" baseline="0" dirty="0" smtClean="0"/>
              <a:t>A 2</a:t>
            </a:r>
            <a:r>
              <a:rPr lang="en-US" baseline="30000" dirty="0" smtClean="0"/>
              <a:t>nd</a:t>
            </a:r>
            <a:r>
              <a:rPr lang="en-US" baseline="0" dirty="0" smtClean="0"/>
              <a:t> option is Equal allocation. You can use this if you want really good estimates for your individual strata. Or for individual demographic groups. Equal allocation will be a more efficient use of sample for subgroup estimates but will be less efficient for overall estimates. </a:t>
            </a:r>
          </a:p>
          <a:p>
            <a:endParaRPr lang="en-US" baseline="0" dirty="0" smtClean="0"/>
          </a:p>
          <a:p>
            <a:r>
              <a:rPr lang="en-US" baseline="0" dirty="0" smtClean="0"/>
              <a:t>Then you have  3</a:t>
            </a:r>
            <a:r>
              <a:rPr lang="en-US" baseline="30000" dirty="0" smtClean="0"/>
              <a:t>rd</a:t>
            </a:r>
            <a:r>
              <a:rPr lang="en-US" baseline="0" dirty="0" smtClean="0"/>
              <a:t> option which I call other allocations. And this is sort of a catch-all category. These custom allocations can be more efficient depending on the goals of your study, and I’ll actually </a:t>
            </a:r>
            <a:r>
              <a:rPr lang="en-US" baseline="0" dirty="0" smtClean="0"/>
              <a:t>you are going to be able to see the concepts in the context of the HCV study a little later.</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7</a:t>
            </a:fld>
            <a:endParaRPr lang="en-US"/>
          </a:p>
        </p:txBody>
      </p:sp>
    </p:spTree>
    <p:extLst>
      <p:ext uri="{BB962C8B-B14F-4D97-AF65-F5344CB8AC3E}">
        <p14:creationId xmlns:p14="http://schemas.microsoft.com/office/powerpoint/2010/main" val="353603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first graphic I should you for</a:t>
            </a:r>
            <a:r>
              <a:rPr lang="en-US" baseline="0" dirty="0" smtClean="0"/>
              <a:t> stratification was actually an example of proportional allocation, and you can see it again here. </a:t>
            </a:r>
            <a:r>
              <a:rPr lang="en-US" dirty="0" smtClean="0"/>
              <a:t>In proportional allocation, in</a:t>
            </a:r>
            <a:r>
              <a:rPr lang="en-US" baseline="0" dirty="0" smtClean="0"/>
              <a:t> each strata, we are going to take a sample size that is proportional to the size of the strata. So here we are taking a sample that is 50% of the size of each strata. In stratum #2, we are taking 4 people (out of 8) . In stratum #4 we are taking 1 person (out of 2). The bigger stratums are giving us more people. </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8</a:t>
            </a:fld>
            <a:endParaRPr lang="en-US"/>
          </a:p>
        </p:txBody>
      </p:sp>
    </p:spTree>
    <p:extLst>
      <p:ext uri="{BB962C8B-B14F-4D97-AF65-F5344CB8AC3E}">
        <p14:creationId xmlns:p14="http://schemas.microsoft.com/office/powerpoint/2010/main" val="321592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taking an equal number of people from each stratum, regardless of the size of that stratum. So our sample consists of 2 people from stratum #1, 2 people from stratum #2, etc.</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9</a:t>
            </a:fld>
            <a:endParaRPr lang="en-US"/>
          </a:p>
        </p:txBody>
      </p:sp>
    </p:spTree>
    <p:extLst>
      <p:ext uri="{BB962C8B-B14F-4D97-AF65-F5344CB8AC3E}">
        <p14:creationId xmlns:p14="http://schemas.microsoft.com/office/powerpoint/2010/main" val="2984588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allocation types, we get to decide for ourselves. </a:t>
            </a:r>
          </a:p>
          <a:p>
            <a:endParaRPr lang="en-US" dirty="0" smtClean="0"/>
          </a:p>
          <a:p>
            <a:r>
              <a:rPr lang="en-US" baseline="0" dirty="0" smtClean="0"/>
              <a:t>In this example, suppose we want a national estimate of disease prevalence, but really, we are most interested in an estimate of prevalence for stratum #2. What we could do </a:t>
            </a:r>
            <a:r>
              <a:rPr lang="en-US" baseline="0" smtClean="0"/>
              <a:t>is </a:t>
            </a:r>
            <a:r>
              <a:rPr lang="en-US" baseline="0" smtClean="0"/>
              <a:t>oversample from </a:t>
            </a:r>
            <a:r>
              <a:rPr lang="en-US" baseline="0" dirty="0" smtClean="0"/>
              <a:t>stratum #2 to ensure the precision of the stratum #2 estimate is high. Then we can also sample from the other stratums as well. So there are many possibilities for what you can do.</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10</a:t>
            </a:fld>
            <a:endParaRPr lang="en-US"/>
          </a:p>
        </p:txBody>
      </p:sp>
    </p:spTree>
    <p:extLst>
      <p:ext uri="{BB962C8B-B14F-4D97-AF65-F5344CB8AC3E}">
        <p14:creationId xmlns:p14="http://schemas.microsoft.com/office/powerpoint/2010/main" val="189699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96BAD48-B91B-4DD2-84A2-C4748BD1995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38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408396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3398158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511498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922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2183996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89970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BF5C4F-88BB-4D9D-BEB0-2E10DB42C6A4}" type="datetimeFigureOut">
              <a:rPr lang="en-US" smtClean="0"/>
              <a:t>8/23/2016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235086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BF5C4F-88BB-4D9D-BEB0-2E10DB42C6A4}" type="datetimeFigureOut">
              <a:rPr lang="en-US" smtClean="0"/>
              <a:t>8/23/2016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4179777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C4F-88BB-4D9D-BEB0-2E10DB42C6A4}" type="datetimeFigureOut">
              <a:rPr lang="en-US" smtClean="0"/>
              <a:t>8/23/2016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163087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2746461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751801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26177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984345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1206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BF5C4F-88BB-4D9D-BEB0-2E10DB42C6A4}" type="datetimeFigureOut">
              <a:rPr lang="en-US" smtClean="0"/>
              <a:t>8/23/2016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6BAD48-B91B-4DD2-84A2-C4748BD1995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160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391300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BF5C4F-88BB-4D9D-BEB0-2E10DB42C6A4}" type="datetimeFigureOut">
              <a:rPr lang="en-US" smtClean="0"/>
              <a:t>8/23/2016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1358194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F5C4F-88BB-4D9D-BEB0-2E10DB42C6A4}" type="datetimeFigureOut">
              <a:rPr lang="en-US" smtClean="0"/>
              <a:t>8/23/2016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208887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C4F-88BB-4D9D-BEB0-2E10DB42C6A4}" type="datetimeFigureOut">
              <a:rPr lang="en-US" smtClean="0"/>
              <a:t>8/23/2016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923869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36723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t>8/23/2016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6BAD48-B91B-4DD2-84A2-C4748BD19959}" type="slidenum">
              <a:rPr lang="en-US" smtClean="0"/>
              <a:t>‹#›</a:t>
            </a:fld>
            <a:endParaRPr lang="en-US"/>
          </a:p>
        </p:txBody>
      </p:sp>
    </p:spTree>
    <p:extLst>
      <p:ext uri="{BB962C8B-B14F-4D97-AF65-F5344CB8AC3E}">
        <p14:creationId xmlns:p14="http://schemas.microsoft.com/office/powerpoint/2010/main" val="3530125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B4BF5C4F-88BB-4D9D-BEB0-2E10DB42C6A4}" type="datetimeFigureOut">
              <a:rPr lang="en-US" smtClean="0"/>
              <a:t>8/23/2016</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B96BAD48-B91B-4DD2-84A2-C4748BD19959}" type="slidenum">
              <a:rPr lang="en-US" smtClean="0"/>
              <a:t>‹#›</a:t>
            </a:fld>
            <a:endParaRPr lang="en-US"/>
          </a:p>
        </p:txBody>
      </p:sp>
    </p:spTree>
    <p:extLst>
      <p:ext uri="{BB962C8B-B14F-4D97-AF65-F5344CB8AC3E}">
        <p14:creationId xmlns:p14="http://schemas.microsoft.com/office/powerpoint/2010/main" val="4024394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F5C4F-88BB-4D9D-BEB0-2E10DB42C6A4}" type="datetimeFigureOut">
              <a:rPr lang="en-US" smtClean="0"/>
              <a:t>8/23/2016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BAD48-B91B-4DD2-84A2-C4748BD19959}" type="slidenum">
              <a:rPr lang="en-US" smtClean="0"/>
              <a:t>‹#›</a:t>
            </a:fld>
            <a:endParaRPr lang="en-US"/>
          </a:p>
        </p:txBody>
      </p:sp>
    </p:spTree>
    <p:extLst>
      <p:ext uri="{BB962C8B-B14F-4D97-AF65-F5344CB8AC3E}">
        <p14:creationId xmlns:p14="http://schemas.microsoft.com/office/powerpoint/2010/main" val="288069335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5878A1"/>
            </a:gs>
            <a:gs pos="0">
              <a:srgbClr val="002060"/>
            </a:gs>
            <a:gs pos="100000">
              <a:srgbClr val="AFD0E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4994" y="2335225"/>
            <a:ext cx="11306006" cy="1136545"/>
          </a:xfrm>
        </p:spPr>
        <p:txBody>
          <a:bodyPr>
            <a:noAutofit/>
          </a:bodyPr>
          <a:lstStyle/>
          <a:p>
            <a:r>
              <a:rPr lang="en-US" sz="2800" dirty="0" smtClean="0">
                <a:solidFill>
                  <a:srgbClr val="002060"/>
                </a:solidFill>
              </a:rPr>
              <a:t>Complex Survey Design AND Analysis,</a:t>
            </a:r>
            <a:br>
              <a:rPr lang="en-US" sz="2800" dirty="0" smtClean="0">
                <a:solidFill>
                  <a:srgbClr val="002060"/>
                </a:solidFill>
              </a:rPr>
            </a:br>
            <a:r>
              <a:rPr lang="en-US" sz="2800" dirty="0" smtClean="0">
                <a:solidFill>
                  <a:srgbClr val="002060"/>
                </a:solidFill>
              </a:rPr>
              <a:t> a Nationally Representative Georgian </a:t>
            </a:r>
            <a:r>
              <a:rPr lang="en-US" sz="2800" dirty="0" err="1" smtClean="0">
                <a:solidFill>
                  <a:srgbClr val="002060"/>
                </a:solidFill>
              </a:rPr>
              <a:t>Serosurvey</a:t>
            </a:r>
            <a:endParaRPr lang="en-US" sz="2800" dirty="0">
              <a:solidFill>
                <a:srgbClr val="002060"/>
              </a:solidFill>
            </a:endParaRPr>
          </a:p>
        </p:txBody>
      </p:sp>
      <p:sp>
        <p:nvSpPr>
          <p:cNvPr id="8" name="TextBox 7"/>
          <p:cNvSpPr txBox="1"/>
          <p:nvPr/>
        </p:nvSpPr>
        <p:spPr>
          <a:xfrm>
            <a:off x="4533900" y="3930134"/>
            <a:ext cx="2829685" cy="738664"/>
          </a:xfrm>
          <a:prstGeom prst="rect">
            <a:avLst/>
          </a:prstGeom>
          <a:noFill/>
        </p:spPr>
        <p:txBody>
          <a:bodyPr wrap="none" rtlCol="0">
            <a:spAutoFit/>
          </a:bodyPr>
          <a:lstStyle/>
          <a:p>
            <a:r>
              <a:rPr lang="en-US" sz="2400" dirty="0">
                <a:solidFill>
                  <a:srgbClr val="4590B8"/>
                </a:solidFill>
              </a:rPr>
              <a:t>Steven Russell, MSPH</a:t>
            </a:r>
          </a:p>
          <a:p>
            <a:endParaRPr lang="en-US" dirty="0"/>
          </a:p>
        </p:txBody>
      </p:sp>
      <p:sp>
        <p:nvSpPr>
          <p:cNvPr id="10" name="TextBox 9"/>
          <p:cNvSpPr txBox="1"/>
          <p:nvPr/>
        </p:nvSpPr>
        <p:spPr>
          <a:xfrm>
            <a:off x="2768600" y="290349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1481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3" y="2086337"/>
            <a:ext cx="5716237" cy="3687096"/>
          </a:xfrm>
          <a:prstGeom prst="rect">
            <a:avLst/>
          </a:prstGeom>
          <a:ln>
            <a:solidFill>
              <a:schemeClr val="accent6">
                <a:lumMod val="60000"/>
                <a:lumOff val="40000"/>
              </a:schemeClr>
            </a:solidFill>
          </a:ln>
        </p:spPr>
      </p:pic>
      <p:sp>
        <p:nvSpPr>
          <p:cNvPr id="2" name="Title 1"/>
          <p:cNvSpPr>
            <a:spLocks noGrp="1"/>
          </p:cNvSpPr>
          <p:nvPr>
            <p:ph type="title"/>
          </p:nvPr>
        </p:nvSpPr>
        <p:spPr>
          <a:xfrm>
            <a:off x="3427852" y="388180"/>
            <a:ext cx="5388669" cy="1325563"/>
          </a:xfrm>
        </p:spPr>
        <p:txBody>
          <a:bodyPr/>
          <a:lstStyle/>
          <a:p>
            <a:r>
              <a:rPr lang="en-US" dirty="0" smtClean="0"/>
              <a:t>Other Allocation Types</a:t>
            </a:r>
            <a:endParaRPr lang="en-US" dirty="0"/>
          </a:p>
        </p:txBody>
      </p:sp>
      <p:sp>
        <p:nvSpPr>
          <p:cNvPr id="6" name="Rounded Rectangle 5"/>
          <p:cNvSpPr/>
          <p:nvPr/>
        </p:nvSpPr>
        <p:spPr>
          <a:xfrm>
            <a:off x="4941117" y="2493346"/>
            <a:ext cx="53454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ounded Rectangle 6"/>
          <p:cNvSpPr/>
          <p:nvPr/>
        </p:nvSpPr>
        <p:spPr>
          <a:xfrm>
            <a:off x="5030017" y="3494832"/>
            <a:ext cx="44564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ounded Rectangle 7"/>
          <p:cNvSpPr/>
          <p:nvPr/>
        </p:nvSpPr>
        <p:spPr>
          <a:xfrm>
            <a:off x="4535288" y="2493346"/>
            <a:ext cx="421581"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3594912" y="2493346"/>
            <a:ext cx="44564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ounded Rectangle 9"/>
          <p:cNvSpPr/>
          <p:nvPr/>
        </p:nvSpPr>
        <p:spPr>
          <a:xfrm>
            <a:off x="3594912" y="3494832"/>
            <a:ext cx="518795"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ounded Rectangle 10"/>
          <p:cNvSpPr/>
          <p:nvPr/>
        </p:nvSpPr>
        <p:spPr>
          <a:xfrm>
            <a:off x="4129459" y="3494832"/>
            <a:ext cx="47897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ounded Rectangle 11"/>
          <p:cNvSpPr/>
          <p:nvPr/>
        </p:nvSpPr>
        <p:spPr>
          <a:xfrm>
            <a:off x="4673024" y="4637690"/>
            <a:ext cx="57981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ounded Rectangle 12"/>
          <p:cNvSpPr/>
          <p:nvPr/>
        </p:nvSpPr>
        <p:spPr>
          <a:xfrm>
            <a:off x="1804443" y="2369926"/>
            <a:ext cx="65601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ounded Rectangle 13"/>
          <p:cNvSpPr/>
          <p:nvPr/>
        </p:nvSpPr>
        <p:spPr>
          <a:xfrm>
            <a:off x="1804442" y="3703561"/>
            <a:ext cx="65601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p:cNvCxnSpPr/>
          <p:nvPr/>
        </p:nvCxnSpPr>
        <p:spPr>
          <a:xfrm>
            <a:off x="6324600" y="3781651"/>
            <a:ext cx="1012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2452" y="1668445"/>
            <a:ext cx="1295400" cy="369332"/>
          </a:xfrm>
          <a:prstGeom prst="rect">
            <a:avLst/>
          </a:prstGeom>
          <a:noFill/>
        </p:spPr>
        <p:txBody>
          <a:bodyPr wrap="square" rtlCol="0">
            <a:spAutoFit/>
          </a:bodyPr>
          <a:lstStyle/>
          <a:p>
            <a:r>
              <a:rPr lang="en-US" dirty="0" smtClean="0"/>
              <a:t>Population</a:t>
            </a:r>
            <a:endParaRPr lang="en-US" dirty="0"/>
          </a:p>
        </p:txBody>
      </p:sp>
      <p:grpSp>
        <p:nvGrpSpPr>
          <p:cNvPr id="20" name="Group 19"/>
          <p:cNvGrpSpPr/>
          <p:nvPr/>
        </p:nvGrpSpPr>
        <p:grpSpPr>
          <a:xfrm>
            <a:off x="8024192" y="4051277"/>
            <a:ext cx="547006" cy="843998"/>
            <a:chOff x="8531198" y="3945732"/>
            <a:chExt cx="547006" cy="843998"/>
          </a:xfrm>
        </p:grpSpPr>
        <p:pic>
          <p:nvPicPr>
            <p:cNvPr id="42" name="Picture 41"/>
            <p:cNvPicPr>
              <a:picLocks noChangeAspect="1"/>
            </p:cNvPicPr>
            <p:nvPr/>
          </p:nvPicPr>
          <p:blipFill>
            <a:blip r:embed="rId4"/>
            <a:stretch>
              <a:fillRect/>
            </a:stretch>
          </p:blipFill>
          <p:spPr>
            <a:xfrm>
              <a:off x="8540950" y="3989630"/>
              <a:ext cx="523875" cy="800100"/>
            </a:xfrm>
            <a:prstGeom prst="rect">
              <a:avLst/>
            </a:prstGeom>
          </p:spPr>
        </p:pic>
        <p:sp>
          <p:nvSpPr>
            <p:cNvPr id="43" name="Rounded Rectangle 42"/>
            <p:cNvSpPr/>
            <p:nvPr/>
          </p:nvSpPr>
          <p:spPr>
            <a:xfrm>
              <a:off x="8531198" y="3945732"/>
              <a:ext cx="547006"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1" name="Group 20"/>
          <p:cNvGrpSpPr/>
          <p:nvPr/>
        </p:nvGrpSpPr>
        <p:grpSpPr>
          <a:xfrm>
            <a:off x="9320561" y="4058989"/>
            <a:ext cx="457901" cy="840994"/>
            <a:chOff x="9378589" y="2912616"/>
            <a:chExt cx="457901" cy="840994"/>
          </a:xfrm>
        </p:grpSpPr>
        <p:pic>
          <p:nvPicPr>
            <p:cNvPr id="40" name="Picture 39"/>
            <p:cNvPicPr>
              <a:picLocks noChangeAspect="1"/>
            </p:cNvPicPr>
            <p:nvPr/>
          </p:nvPicPr>
          <p:blipFill>
            <a:blip r:embed="rId5"/>
            <a:stretch>
              <a:fillRect/>
            </a:stretch>
          </p:blipFill>
          <p:spPr>
            <a:xfrm>
              <a:off x="9455490" y="2957453"/>
              <a:ext cx="381000" cy="790575"/>
            </a:xfrm>
            <a:prstGeom prst="rect">
              <a:avLst/>
            </a:prstGeom>
          </p:spPr>
        </p:pic>
        <p:sp>
          <p:nvSpPr>
            <p:cNvPr id="41" name="Rounded Rectangle 40"/>
            <p:cNvSpPr/>
            <p:nvPr/>
          </p:nvSpPr>
          <p:spPr>
            <a:xfrm>
              <a:off x="9378589" y="2912616"/>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2" name="Group 21"/>
          <p:cNvGrpSpPr/>
          <p:nvPr/>
        </p:nvGrpSpPr>
        <p:grpSpPr>
          <a:xfrm>
            <a:off x="10532755" y="4054281"/>
            <a:ext cx="455852" cy="840994"/>
            <a:chOff x="10007757" y="2919312"/>
            <a:chExt cx="455852" cy="840994"/>
          </a:xfrm>
        </p:grpSpPr>
        <p:pic>
          <p:nvPicPr>
            <p:cNvPr id="38" name="Picture 37"/>
            <p:cNvPicPr>
              <a:picLocks noChangeAspect="1"/>
            </p:cNvPicPr>
            <p:nvPr/>
          </p:nvPicPr>
          <p:blipFill>
            <a:blip r:embed="rId6"/>
            <a:stretch>
              <a:fillRect/>
            </a:stretch>
          </p:blipFill>
          <p:spPr>
            <a:xfrm>
              <a:off x="10100888" y="2948174"/>
              <a:ext cx="257175" cy="762000"/>
            </a:xfrm>
            <a:prstGeom prst="rect">
              <a:avLst/>
            </a:prstGeom>
          </p:spPr>
        </p:pic>
        <p:sp>
          <p:nvSpPr>
            <p:cNvPr id="39" name="Rounded Rectangle 38"/>
            <p:cNvSpPr/>
            <p:nvPr/>
          </p:nvSpPr>
          <p:spPr>
            <a:xfrm>
              <a:off x="10007757" y="2919312"/>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6" name="Group 25"/>
          <p:cNvGrpSpPr/>
          <p:nvPr/>
        </p:nvGrpSpPr>
        <p:grpSpPr>
          <a:xfrm>
            <a:off x="8647530" y="4054281"/>
            <a:ext cx="547868" cy="840994"/>
            <a:chOff x="9922366" y="3908602"/>
            <a:chExt cx="547868" cy="840994"/>
          </a:xfrm>
        </p:grpSpPr>
        <p:pic>
          <p:nvPicPr>
            <p:cNvPr id="30" name="Picture 29"/>
            <p:cNvPicPr>
              <a:picLocks noChangeAspect="1"/>
            </p:cNvPicPr>
            <p:nvPr/>
          </p:nvPicPr>
          <p:blipFill>
            <a:blip r:embed="rId7"/>
            <a:stretch>
              <a:fillRect/>
            </a:stretch>
          </p:blipFill>
          <p:spPr>
            <a:xfrm>
              <a:off x="9974934" y="3938574"/>
              <a:ext cx="495300" cy="781050"/>
            </a:xfrm>
            <a:prstGeom prst="rect">
              <a:avLst/>
            </a:prstGeom>
          </p:spPr>
        </p:pic>
        <p:sp>
          <p:nvSpPr>
            <p:cNvPr id="31" name="Rounded Rectangle 30"/>
            <p:cNvSpPr/>
            <p:nvPr/>
          </p:nvSpPr>
          <p:spPr>
            <a:xfrm>
              <a:off x="9922366" y="3908602"/>
              <a:ext cx="547868"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7" name="Rectangle 26"/>
          <p:cNvSpPr/>
          <p:nvPr/>
        </p:nvSpPr>
        <p:spPr>
          <a:xfrm>
            <a:off x="7893569" y="2717800"/>
            <a:ext cx="3309835" cy="2413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256774" y="2225519"/>
            <a:ext cx="959477" cy="369332"/>
          </a:xfrm>
          <a:prstGeom prst="rect">
            <a:avLst/>
          </a:prstGeom>
          <a:noFill/>
        </p:spPr>
        <p:txBody>
          <a:bodyPr wrap="square" rtlCol="0">
            <a:spAutoFit/>
          </a:bodyPr>
          <a:lstStyle/>
          <a:p>
            <a:r>
              <a:rPr lang="en-US" dirty="0" smtClean="0"/>
              <a:t>Sample</a:t>
            </a:r>
            <a:endParaRPr lang="en-US" dirty="0"/>
          </a:p>
        </p:txBody>
      </p:sp>
      <p:grpSp>
        <p:nvGrpSpPr>
          <p:cNvPr id="49" name="Group 48"/>
          <p:cNvGrpSpPr/>
          <p:nvPr/>
        </p:nvGrpSpPr>
        <p:grpSpPr>
          <a:xfrm>
            <a:off x="9660750" y="2963699"/>
            <a:ext cx="469254" cy="887575"/>
            <a:chOff x="9840430" y="1473421"/>
            <a:chExt cx="413144" cy="840994"/>
          </a:xfrm>
        </p:grpSpPr>
        <p:pic>
          <p:nvPicPr>
            <p:cNvPr id="46" name="Picture 45"/>
            <p:cNvPicPr>
              <a:picLocks noChangeAspect="1"/>
            </p:cNvPicPr>
            <p:nvPr/>
          </p:nvPicPr>
          <p:blipFill>
            <a:blip r:embed="rId8"/>
            <a:stretch>
              <a:fillRect/>
            </a:stretch>
          </p:blipFill>
          <p:spPr>
            <a:xfrm>
              <a:off x="9907134" y="1561940"/>
              <a:ext cx="304800" cy="723900"/>
            </a:xfrm>
            <a:prstGeom prst="rect">
              <a:avLst/>
            </a:prstGeom>
          </p:spPr>
        </p:pic>
        <p:sp>
          <p:nvSpPr>
            <p:cNvPr id="47" name="Rounded Rectangle 46"/>
            <p:cNvSpPr/>
            <p:nvPr/>
          </p:nvSpPr>
          <p:spPr>
            <a:xfrm>
              <a:off x="9840430" y="1473421"/>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4" name="Group 53"/>
          <p:cNvGrpSpPr/>
          <p:nvPr/>
        </p:nvGrpSpPr>
        <p:grpSpPr>
          <a:xfrm>
            <a:off x="10330283" y="2963699"/>
            <a:ext cx="470778" cy="876719"/>
            <a:chOff x="10358063" y="1499008"/>
            <a:chExt cx="342900" cy="697421"/>
          </a:xfrm>
        </p:grpSpPr>
        <p:pic>
          <p:nvPicPr>
            <p:cNvPr id="5" name="Picture 4"/>
            <p:cNvPicPr>
              <a:picLocks noChangeAspect="1"/>
            </p:cNvPicPr>
            <p:nvPr/>
          </p:nvPicPr>
          <p:blipFill>
            <a:blip r:embed="rId9"/>
            <a:stretch>
              <a:fillRect/>
            </a:stretch>
          </p:blipFill>
          <p:spPr>
            <a:xfrm>
              <a:off x="10358063" y="1539204"/>
              <a:ext cx="342900" cy="657225"/>
            </a:xfrm>
            <a:prstGeom prst="rect">
              <a:avLst/>
            </a:prstGeom>
          </p:spPr>
        </p:pic>
        <p:sp>
          <p:nvSpPr>
            <p:cNvPr id="50" name="Rounded Rectangle 49"/>
            <p:cNvSpPr/>
            <p:nvPr/>
          </p:nvSpPr>
          <p:spPr>
            <a:xfrm>
              <a:off x="10369538" y="1499008"/>
              <a:ext cx="331425" cy="69742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3" name="Group 52"/>
          <p:cNvGrpSpPr/>
          <p:nvPr/>
        </p:nvGrpSpPr>
        <p:grpSpPr>
          <a:xfrm>
            <a:off x="8971548" y="2979539"/>
            <a:ext cx="519876" cy="871810"/>
            <a:chOff x="9314565" y="1499008"/>
            <a:chExt cx="352407" cy="697481"/>
          </a:xfrm>
        </p:grpSpPr>
        <p:pic>
          <p:nvPicPr>
            <p:cNvPr id="4" name="Picture 3"/>
            <p:cNvPicPr>
              <a:picLocks noChangeAspect="1"/>
            </p:cNvPicPr>
            <p:nvPr/>
          </p:nvPicPr>
          <p:blipFill>
            <a:blip r:embed="rId10"/>
            <a:stretch>
              <a:fillRect/>
            </a:stretch>
          </p:blipFill>
          <p:spPr>
            <a:xfrm>
              <a:off x="9333597" y="1520214"/>
              <a:ext cx="333375" cy="676275"/>
            </a:xfrm>
            <a:prstGeom prst="rect">
              <a:avLst/>
            </a:prstGeom>
          </p:spPr>
        </p:pic>
        <p:sp>
          <p:nvSpPr>
            <p:cNvPr id="51" name="Rounded Rectangle 50"/>
            <p:cNvSpPr/>
            <p:nvPr/>
          </p:nvSpPr>
          <p:spPr>
            <a:xfrm>
              <a:off x="9314565" y="1499008"/>
              <a:ext cx="331425" cy="69742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5" name="Group 54"/>
          <p:cNvGrpSpPr/>
          <p:nvPr/>
        </p:nvGrpSpPr>
        <p:grpSpPr>
          <a:xfrm>
            <a:off x="9878801" y="4047724"/>
            <a:ext cx="514352" cy="863524"/>
            <a:chOff x="11017248" y="2054149"/>
            <a:chExt cx="364161" cy="714375"/>
          </a:xfrm>
        </p:grpSpPr>
        <p:pic>
          <p:nvPicPr>
            <p:cNvPr id="48" name="Picture 47"/>
            <p:cNvPicPr>
              <a:picLocks noChangeAspect="1"/>
            </p:cNvPicPr>
            <p:nvPr/>
          </p:nvPicPr>
          <p:blipFill>
            <a:blip r:embed="rId11"/>
            <a:stretch>
              <a:fillRect/>
            </a:stretch>
          </p:blipFill>
          <p:spPr>
            <a:xfrm>
              <a:off x="11028984" y="2054149"/>
              <a:ext cx="352425" cy="714375"/>
            </a:xfrm>
            <a:prstGeom prst="rect">
              <a:avLst/>
            </a:prstGeom>
          </p:spPr>
        </p:pic>
        <p:sp>
          <p:nvSpPr>
            <p:cNvPr id="52" name="Rounded Rectangle 51"/>
            <p:cNvSpPr/>
            <p:nvPr/>
          </p:nvSpPr>
          <p:spPr>
            <a:xfrm>
              <a:off x="11017248" y="2054623"/>
              <a:ext cx="363070" cy="69742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7" name="Group 56"/>
          <p:cNvGrpSpPr/>
          <p:nvPr/>
        </p:nvGrpSpPr>
        <p:grpSpPr>
          <a:xfrm>
            <a:off x="8198625" y="2994089"/>
            <a:ext cx="641909" cy="845549"/>
            <a:chOff x="7148963" y="4492431"/>
            <a:chExt cx="488474" cy="670637"/>
          </a:xfrm>
        </p:grpSpPr>
        <p:pic>
          <p:nvPicPr>
            <p:cNvPr id="3" name="Picture 2"/>
            <p:cNvPicPr>
              <a:picLocks noChangeAspect="1"/>
            </p:cNvPicPr>
            <p:nvPr/>
          </p:nvPicPr>
          <p:blipFill>
            <a:blip r:embed="rId12"/>
            <a:stretch>
              <a:fillRect/>
            </a:stretch>
          </p:blipFill>
          <p:spPr>
            <a:xfrm>
              <a:off x="7212211" y="4496318"/>
              <a:ext cx="409575" cy="666750"/>
            </a:xfrm>
            <a:prstGeom prst="rect">
              <a:avLst/>
            </a:prstGeom>
          </p:spPr>
        </p:pic>
        <p:sp>
          <p:nvSpPr>
            <p:cNvPr id="56" name="Rounded Rectangle 55"/>
            <p:cNvSpPr/>
            <p:nvPr/>
          </p:nvSpPr>
          <p:spPr>
            <a:xfrm>
              <a:off x="7148963" y="4492431"/>
              <a:ext cx="488474" cy="670637"/>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96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27"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Cluster sampling </a:t>
            </a:r>
            <a:r>
              <a:rPr lang="en-US" dirty="0"/>
              <a:t>is the process of: </a:t>
            </a:r>
          </a:p>
          <a:p>
            <a:pPr marL="971550" lvl="1" indent="-514350">
              <a:buAutoNum type="arabicParenR"/>
            </a:pPr>
            <a:r>
              <a:rPr lang="en-US" dirty="0"/>
              <a:t>Dividing members of the population into non-overlapping and mutually exhaustive subgroups </a:t>
            </a:r>
            <a:r>
              <a:rPr lang="en-US" dirty="0" smtClean="0"/>
              <a:t>(clusters)</a:t>
            </a:r>
            <a:endParaRPr lang="en-US" dirty="0"/>
          </a:p>
          <a:p>
            <a:pPr marL="971550" lvl="1" indent="-514350">
              <a:buAutoNum type="arabicParenR"/>
            </a:pPr>
            <a:r>
              <a:rPr lang="en-US" dirty="0" smtClean="0"/>
              <a:t>Selecting a sample of clusters</a:t>
            </a:r>
          </a:p>
          <a:p>
            <a:pPr marL="971550" lvl="1" indent="-514350">
              <a:buAutoNum type="arabicParenR"/>
            </a:pPr>
            <a:r>
              <a:rPr lang="en-US" dirty="0" smtClean="0"/>
              <a:t>Sampling within each cluster</a:t>
            </a:r>
            <a:endParaRPr lang="en-US" dirty="0"/>
          </a:p>
        </p:txBody>
      </p:sp>
      <p:sp>
        <p:nvSpPr>
          <p:cNvPr id="4" name="Title 1"/>
          <p:cNvSpPr txBox="1">
            <a:spLocks/>
          </p:cNvSpPr>
          <p:nvPr/>
        </p:nvSpPr>
        <p:spPr>
          <a:xfrm>
            <a:off x="838200" y="365125"/>
            <a:ext cx="107477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Cluster Sampling</a:t>
            </a:r>
            <a:endParaRPr lang="en-US" dirty="0"/>
          </a:p>
        </p:txBody>
      </p:sp>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035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311917" y="1481783"/>
            <a:ext cx="3424238" cy="2637192"/>
          </a:xfrm>
          <a:prstGeom prst="rect">
            <a:avLst/>
          </a:prstGeom>
        </p:spPr>
      </p:pic>
      <p:sp>
        <p:nvSpPr>
          <p:cNvPr id="35" name="Rectangle 34"/>
          <p:cNvSpPr/>
          <p:nvPr/>
        </p:nvSpPr>
        <p:spPr>
          <a:xfrm>
            <a:off x="2251431" y="1413198"/>
            <a:ext cx="1187558" cy="96201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42699" y="1413198"/>
            <a:ext cx="1187558" cy="96201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33222" y="180068"/>
            <a:ext cx="6242028" cy="1169758"/>
          </a:xfrm>
        </p:spPr>
        <p:txBody>
          <a:bodyPr/>
          <a:lstStyle/>
          <a:p>
            <a:r>
              <a:rPr lang="en-US" dirty="0" smtClean="0"/>
              <a:t>What is Cluster Sampling?</a:t>
            </a:r>
            <a:endParaRPr lang="en-US" dirty="0"/>
          </a:p>
        </p:txBody>
      </p:sp>
      <p:sp>
        <p:nvSpPr>
          <p:cNvPr id="16" name="TextBox 15"/>
          <p:cNvSpPr txBox="1"/>
          <p:nvPr/>
        </p:nvSpPr>
        <p:spPr>
          <a:xfrm>
            <a:off x="5088455" y="1043866"/>
            <a:ext cx="1295400" cy="369332"/>
          </a:xfrm>
          <a:prstGeom prst="rect">
            <a:avLst/>
          </a:prstGeom>
          <a:noFill/>
        </p:spPr>
        <p:txBody>
          <a:bodyPr wrap="square" rtlCol="0">
            <a:spAutoFit/>
          </a:bodyPr>
          <a:lstStyle/>
          <a:p>
            <a:r>
              <a:rPr lang="en-US" dirty="0" smtClean="0"/>
              <a:t>Population</a:t>
            </a:r>
            <a:endParaRPr lang="en-US" dirty="0"/>
          </a:p>
        </p:txBody>
      </p:sp>
      <p:pic>
        <p:nvPicPr>
          <p:cNvPr id="17" name="Picture 16"/>
          <p:cNvPicPr>
            <a:picLocks noChangeAspect="1"/>
          </p:cNvPicPr>
          <p:nvPr/>
        </p:nvPicPr>
        <p:blipFill>
          <a:blip r:embed="rId3"/>
          <a:stretch>
            <a:fillRect/>
          </a:stretch>
        </p:blipFill>
        <p:spPr>
          <a:xfrm>
            <a:off x="2311917" y="4113762"/>
            <a:ext cx="3424238" cy="2637192"/>
          </a:xfrm>
          <a:prstGeom prst="rect">
            <a:avLst/>
          </a:prstGeom>
        </p:spPr>
      </p:pic>
      <p:pic>
        <p:nvPicPr>
          <p:cNvPr id="19" name="Picture 18"/>
          <p:cNvPicPr>
            <a:picLocks noChangeAspect="1"/>
          </p:cNvPicPr>
          <p:nvPr/>
        </p:nvPicPr>
        <p:blipFill>
          <a:blip r:embed="rId3"/>
          <a:stretch>
            <a:fillRect/>
          </a:stretch>
        </p:blipFill>
        <p:spPr>
          <a:xfrm>
            <a:off x="5736155" y="1476570"/>
            <a:ext cx="3424238" cy="2637192"/>
          </a:xfrm>
          <a:prstGeom prst="rect">
            <a:avLst/>
          </a:prstGeom>
        </p:spPr>
      </p:pic>
      <p:pic>
        <p:nvPicPr>
          <p:cNvPr id="20" name="Picture 19"/>
          <p:cNvPicPr>
            <a:picLocks noChangeAspect="1"/>
          </p:cNvPicPr>
          <p:nvPr/>
        </p:nvPicPr>
        <p:blipFill>
          <a:blip r:embed="rId3"/>
          <a:stretch>
            <a:fillRect/>
          </a:stretch>
        </p:blipFill>
        <p:spPr>
          <a:xfrm>
            <a:off x="5736155" y="4111155"/>
            <a:ext cx="3424238" cy="2637192"/>
          </a:xfrm>
          <a:prstGeom prst="rect">
            <a:avLst/>
          </a:prstGeom>
        </p:spPr>
      </p:pic>
      <p:sp>
        <p:nvSpPr>
          <p:cNvPr id="24" name="Rectangle 23"/>
          <p:cNvSpPr/>
          <p:nvPr/>
        </p:nvSpPr>
        <p:spPr>
          <a:xfrm>
            <a:off x="4616605" y="2348754"/>
            <a:ext cx="1119550" cy="9032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616605" y="4082697"/>
            <a:ext cx="1119550" cy="9032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434422" y="4978126"/>
            <a:ext cx="1119550" cy="9032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26583" y="2342238"/>
            <a:ext cx="1119550" cy="9032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58660" y="4099905"/>
            <a:ext cx="1119550" cy="90324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28017" y="1413198"/>
            <a:ext cx="535723"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p:cNvSpPr/>
          <p:nvPr/>
        </p:nvSpPr>
        <p:spPr>
          <a:xfrm>
            <a:off x="3746357" y="1413198"/>
            <a:ext cx="53572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p:cNvSpPr/>
          <p:nvPr/>
        </p:nvSpPr>
        <p:spPr>
          <a:xfrm>
            <a:off x="4932704" y="1450718"/>
            <a:ext cx="53572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a:off x="6003882" y="1450718"/>
            <a:ext cx="53572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4</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p:cNvSpPr/>
          <p:nvPr/>
        </p:nvSpPr>
        <p:spPr>
          <a:xfrm>
            <a:off x="7170595" y="1476570"/>
            <a:ext cx="53572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Rectangle 40"/>
          <p:cNvSpPr/>
          <p:nvPr/>
        </p:nvSpPr>
        <p:spPr>
          <a:xfrm>
            <a:off x="8290145" y="1470054"/>
            <a:ext cx="53572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6</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p:cNvSpPr/>
          <p:nvPr/>
        </p:nvSpPr>
        <p:spPr>
          <a:xfrm>
            <a:off x="2503889" y="5793571"/>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31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p:cNvSpPr/>
          <p:nvPr/>
        </p:nvSpPr>
        <p:spPr>
          <a:xfrm>
            <a:off x="4788790" y="4917007"/>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4" name="Rectangle 43"/>
          <p:cNvSpPr/>
          <p:nvPr/>
        </p:nvSpPr>
        <p:spPr>
          <a:xfrm>
            <a:off x="4737693" y="408332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p:cNvSpPr/>
          <p:nvPr/>
        </p:nvSpPr>
        <p:spPr>
          <a:xfrm>
            <a:off x="4725725" y="3176575"/>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p:cNvSpPr/>
          <p:nvPr/>
        </p:nvSpPr>
        <p:spPr>
          <a:xfrm>
            <a:off x="4927399" y="2346950"/>
            <a:ext cx="53572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9</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p:cNvSpPr/>
          <p:nvPr/>
        </p:nvSpPr>
        <p:spPr>
          <a:xfrm>
            <a:off x="5834990" y="5817733"/>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34</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p:cNvSpPr/>
          <p:nvPr/>
        </p:nvSpPr>
        <p:spPr>
          <a:xfrm>
            <a:off x="5855456" y="4968085"/>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28</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p:cNvSpPr/>
          <p:nvPr/>
        </p:nvSpPr>
        <p:spPr>
          <a:xfrm>
            <a:off x="5855457" y="405582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0" name="Rectangle 49"/>
          <p:cNvSpPr/>
          <p:nvPr/>
        </p:nvSpPr>
        <p:spPr>
          <a:xfrm>
            <a:off x="5819691" y="3195107"/>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16</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1" name="Rectangle 50"/>
          <p:cNvSpPr/>
          <p:nvPr/>
        </p:nvSpPr>
        <p:spPr>
          <a:xfrm>
            <a:off x="5828218" y="232759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p:cNvSpPr/>
          <p:nvPr/>
        </p:nvSpPr>
        <p:spPr>
          <a:xfrm>
            <a:off x="6985508" y="4895122"/>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29</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3" name="Rectangle 52"/>
          <p:cNvSpPr/>
          <p:nvPr/>
        </p:nvSpPr>
        <p:spPr>
          <a:xfrm>
            <a:off x="6959046" y="403319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p:cNvSpPr/>
          <p:nvPr/>
        </p:nvSpPr>
        <p:spPr>
          <a:xfrm>
            <a:off x="6950518" y="317772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5" name="Rectangle 54"/>
          <p:cNvSpPr/>
          <p:nvPr/>
        </p:nvSpPr>
        <p:spPr>
          <a:xfrm>
            <a:off x="6997533" y="230269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p:cNvSpPr/>
          <p:nvPr/>
        </p:nvSpPr>
        <p:spPr>
          <a:xfrm>
            <a:off x="8157924" y="2302970"/>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7" name="Rectangle 56"/>
          <p:cNvSpPr/>
          <p:nvPr/>
        </p:nvSpPr>
        <p:spPr>
          <a:xfrm>
            <a:off x="8127351" y="3164859"/>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18</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8" name="Rectangle 57"/>
          <p:cNvSpPr/>
          <p:nvPr/>
        </p:nvSpPr>
        <p:spPr>
          <a:xfrm>
            <a:off x="8125911" y="4001268"/>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24</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9" name="Rectangle 58"/>
          <p:cNvSpPr/>
          <p:nvPr/>
        </p:nvSpPr>
        <p:spPr>
          <a:xfrm>
            <a:off x="8142966" y="4856499"/>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0" name="Rectangle 59"/>
          <p:cNvSpPr/>
          <p:nvPr/>
        </p:nvSpPr>
        <p:spPr>
          <a:xfrm>
            <a:off x="6950518" y="5806063"/>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142967" y="5819097"/>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36</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3580646" y="4993084"/>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26</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3" name="Rectangle 62"/>
          <p:cNvSpPr/>
          <p:nvPr/>
        </p:nvSpPr>
        <p:spPr>
          <a:xfrm>
            <a:off x="3579356" y="4063800"/>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4" name="Rectangle 63"/>
          <p:cNvSpPr/>
          <p:nvPr/>
        </p:nvSpPr>
        <p:spPr>
          <a:xfrm>
            <a:off x="3570828" y="3203611"/>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14</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5" name="Rectangle 64"/>
          <p:cNvSpPr/>
          <p:nvPr/>
        </p:nvSpPr>
        <p:spPr>
          <a:xfrm>
            <a:off x="3697144" y="2346950"/>
            <a:ext cx="53572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8</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6" name="Rectangle 65"/>
          <p:cNvSpPr/>
          <p:nvPr/>
        </p:nvSpPr>
        <p:spPr>
          <a:xfrm>
            <a:off x="3604717" y="5806063"/>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7" name="Rectangle 66"/>
          <p:cNvSpPr/>
          <p:nvPr/>
        </p:nvSpPr>
        <p:spPr>
          <a:xfrm>
            <a:off x="2460883" y="5005211"/>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25</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8" name="Rectangle 67"/>
          <p:cNvSpPr/>
          <p:nvPr/>
        </p:nvSpPr>
        <p:spPr>
          <a:xfrm>
            <a:off x="2411125" y="4079051"/>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19</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9" name="Rectangle 68"/>
          <p:cNvSpPr/>
          <p:nvPr/>
        </p:nvSpPr>
        <p:spPr>
          <a:xfrm>
            <a:off x="2411124" y="3224913"/>
            <a:ext cx="88678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p:cNvSpPr/>
          <p:nvPr/>
        </p:nvSpPr>
        <p:spPr>
          <a:xfrm>
            <a:off x="2600270" y="2338713"/>
            <a:ext cx="53572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7</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1" name="Rectangle 70"/>
          <p:cNvSpPr/>
          <p:nvPr/>
        </p:nvSpPr>
        <p:spPr>
          <a:xfrm>
            <a:off x="4751870" y="5806282"/>
            <a:ext cx="88678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33</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98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4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6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5"/>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56"/>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7"/>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5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0"/>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4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6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8"/>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3"/>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4"/>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49"/>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5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58"/>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9"/>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8"/>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6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6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71"/>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7"/>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60"/>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61"/>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21" grpId="0" animBg="1"/>
      <p:bldP spid="24" grpId="0" animBg="1"/>
      <p:bldP spid="25" grpId="0" animBg="1"/>
      <p:bldP spid="26" grpId="0" animBg="1"/>
      <p:bldP spid="27" grpId="0" animBg="1"/>
      <p:bldP spid="28" grpId="0" animBg="1"/>
      <p:bldP spid="3" grpId="0"/>
      <p:bldP spid="3"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8" grpId="0"/>
      <p:bldP spid="68" grpId="1"/>
      <p:bldP spid="69" grpId="0"/>
      <p:bldP spid="69" grpId="1"/>
      <p:bldP spid="70" grpId="0"/>
      <p:bldP spid="70" grpId="1"/>
      <p:bldP spid="71" grpId="0"/>
      <p:bldP spid="7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09" y="2265091"/>
            <a:ext cx="4928350" cy="3792725"/>
          </a:xfrm>
          <a:prstGeom prst="rect">
            <a:avLst/>
          </a:prstGeom>
        </p:spPr>
      </p:pic>
      <p:sp>
        <p:nvSpPr>
          <p:cNvPr id="2" name="Title 1"/>
          <p:cNvSpPr>
            <a:spLocks noGrp="1"/>
          </p:cNvSpPr>
          <p:nvPr>
            <p:ph type="title"/>
          </p:nvPr>
        </p:nvSpPr>
        <p:spPr>
          <a:xfrm>
            <a:off x="2733222" y="180068"/>
            <a:ext cx="6242028" cy="1169758"/>
          </a:xfrm>
        </p:spPr>
        <p:txBody>
          <a:bodyPr/>
          <a:lstStyle/>
          <a:p>
            <a:r>
              <a:rPr lang="en-US" dirty="0" smtClean="0"/>
              <a:t>What is Cluster Sampling?</a:t>
            </a:r>
            <a:endParaRPr lang="en-US" dirty="0"/>
          </a:p>
        </p:txBody>
      </p:sp>
      <p:sp>
        <p:nvSpPr>
          <p:cNvPr id="16" name="TextBox 15"/>
          <p:cNvSpPr txBox="1"/>
          <p:nvPr/>
        </p:nvSpPr>
        <p:spPr>
          <a:xfrm>
            <a:off x="2187872" y="1844292"/>
            <a:ext cx="1295400" cy="369332"/>
          </a:xfrm>
          <a:prstGeom prst="rect">
            <a:avLst/>
          </a:prstGeom>
          <a:noFill/>
        </p:spPr>
        <p:txBody>
          <a:bodyPr wrap="square" rtlCol="0">
            <a:spAutoFit/>
          </a:bodyPr>
          <a:lstStyle/>
          <a:p>
            <a:r>
              <a:rPr lang="en-US" dirty="0" smtClean="0"/>
              <a:t>Population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65" y="2213625"/>
            <a:ext cx="4973804" cy="3844191"/>
          </a:xfrm>
          <a:prstGeom prst="rect">
            <a:avLst/>
          </a:prstGeom>
        </p:spPr>
      </p:pic>
      <p:grpSp>
        <p:nvGrpSpPr>
          <p:cNvPr id="4" name="Group 3"/>
          <p:cNvGrpSpPr/>
          <p:nvPr/>
        </p:nvGrpSpPr>
        <p:grpSpPr>
          <a:xfrm>
            <a:off x="6106633" y="2953926"/>
            <a:ext cx="3243002" cy="2041073"/>
            <a:chOff x="6182773" y="2518425"/>
            <a:chExt cx="2744139" cy="1483988"/>
          </a:xfrm>
        </p:grpSpPr>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2518425"/>
              <a:ext cx="914713" cy="725518"/>
            </a:xfrm>
            <a:prstGeom prst="rect">
              <a:avLst/>
            </a:prstGeom>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6" y="2518425"/>
              <a:ext cx="914713" cy="725518"/>
            </a:xfrm>
            <a:prstGeom prst="rect">
              <a:avLst/>
            </a:prstGeom>
          </p:spPr>
        </p:pic>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9" y="2518425"/>
              <a:ext cx="914713" cy="725518"/>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3276895"/>
              <a:ext cx="914713" cy="725518"/>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5" y="3276895"/>
              <a:ext cx="914713" cy="725518"/>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8" y="3276895"/>
              <a:ext cx="914713" cy="725518"/>
            </a:xfrm>
            <a:prstGeom prst="rect">
              <a:avLst/>
            </a:prstGeom>
          </p:spPr>
        </p:pic>
      </p:grpSp>
      <p:cxnSp>
        <p:nvCxnSpPr>
          <p:cNvPr id="6" name="Straight Arrow Connector 5"/>
          <p:cNvCxnSpPr/>
          <p:nvPr/>
        </p:nvCxnSpPr>
        <p:spPr>
          <a:xfrm>
            <a:off x="5617029" y="3929743"/>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793468" y="2555970"/>
            <a:ext cx="1867704" cy="369332"/>
          </a:xfrm>
          <a:prstGeom prst="rect">
            <a:avLst/>
          </a:prstGeom>
          <a:noFill/>
        </p:spPr>
        <p:txBody>
          <a:bodyPr wrap="square" rtlCol="0">
            <a:spAutoFit/>
          </a:bodyPr>
          <a:lstStyle/>
          <a:p>
            <a:r>
              <a:rPr lang="en-US" dirty="0" smtClean="0"/>
              <a:t>Chosen Clusters</a:t>
            </a:r>
            <a:endParaRPr lang="en-US" dirty="0"/>
          </a:p>
        </p:txBody>
      </p:sp>
      <p:sp>
        <p:nvSpPr>
          <p:cNvPr id="42" name="Rounded Rectangle 41"/>
          <p:cNvSpPr/>
          <p:nvPr/>
        </p:nvSpPr>
        <p:spPr>
          <a:xfrm>
            <a:off x="6181279" y="3045974"/>
            <a:ext cx="197750" cy="285055"/>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Rounded Rectangle 42"/>
          <p:cNvSpPr/>
          <p:nvPr/>
        </p:nvSpPr>
        <p:spPr>
          <a:xfrm>
            <a:off x="7688123" y="3066110"/>
            <a:ext cx="141515" cy="24478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5" name="TextBox 74"/>
          <p:cNvSpPr txBox="1"/>
          <p:nvPr/>
        </p:nvSpPr>
        <p:spPr>
          <a:xfrm>
            <a:off x="10515545" y="2611147"/>
            <a:ext cx="959477" cy="369332"/>
          </a:xfrm>
          <a:prstGeom prst="rect">
            <a:avLst/>
          </a:prstGeom>
          <a:noFill/>
        </p:spPr>
        <p:txBody>
          <a:bodyPr wrap="square" rtlCol="0">
            <a:spAutoFit/>
          </a:bodyPr>
          <a:lstStyle/>
          <a:p>
            <a:r>
              <a:rPr lang="en-US" dirty="0" smtClean="0"/>
              <a:t>Sample</a:t>
            </a:r>
            <a:endParaRPr lang="en-US" dirty="0"/>
          </a:p>
        </p:txBody>
      </p:sp>
      <p:cxnSp>
        <p:nvCxnSpPr>
          <p:cNvPr id="76" name="Straight Arrow Connector 75"/>
          <p:cNvCxnSpPr/>
          <p:nvPr/>
        </p:nvCxnSpPr>
        <p:spPr>
          <a:xfrm>
            <a:off x="9514114" y="3913267"/>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9077240" y="3331029"/>
            <a:ext cx="188222" cy="304800"/>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7306531" y="4658477"/>
            <a:ext cx="110166" cy="33652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 name="Rounded Rectangle 78"/>
          <p:cNvSpPr/>
          <p:nvPr/>
        </p:nvSpPr>
        <p:spPr>
          <a:xfrm>
            <a:off x="6619696" y="4658477"/>
            <a:ext cx="173772"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 name="Rounded Rectangle 79"/>
          <p:cNvSpPr/>
          <p:nvPr/>
        </p:nvSpPr>
        <p:spPr>
          <a:xfrm>
            <a:off x="8370191" y="4350735"/>
            <a:ext cx="173772"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Rounded Rectangle 80"/>
          <p:cNvSpPr/>
          <p:nvPr/>
        </p:nvSpPr>
        <p:spPr>
          <a:xfrm>
            <a:off x="6532810" y="3345177"/>
            <a:ext cx="173772"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Rounded Rectangle 81"/>
          <p:cNvSpPr/>
          <p:nvPr/>
        </p:nvSpPr>
        <p:spPr>
          <a:xfrm>
            <a:off x="8497696" y="4641387"/>
            <a:ext cx="163476"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Rounded Rectangle 113"/>
          <p:cNvSpPr/>
          <p:nvPr/>
        </p:nvSpPr>
        <p:spPr>
          <a:xfrm>
            <a:off x="6798473" y="4131446"/>
            <a:ext cx="160096"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Rounded Rectangle 114"/>
          <p:cNvSpPr/>
          <p:nvPr/>
        </p:nvSpPr>
        <p:spPr>
          <a:xfrm>
            <a:off x="7399245" y="4110619"/>
            <a:ext cx="173772"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6" name="Rounded Rectangle 115"/>
          <p:cNvSpPr/>
          <p:nvPr/>
        </p:nvSpPr>
        <p:spPr>
          <a:xfrm>
            <a:off x="7996239" y="3066109"/>
            <a:ext cx="188222" cy="267717"/>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7" name="Rounded Rectangle 116"/>
          <p:cNvSpPr/>
          <p:nvPr/>
        </p:nvSpPr>
        <p:spPr>
          <a:xfrm>
            <a:off x="8485555" y="3043175"/>
            <a:ext cx="173772" cy="29065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9022" y="3080761"/>
            <a:ext cx="1552524" cy="1808814"/>
          </a:xfrm>
          <a:prstGeom prst="rect">
            <a:avLst/>
          </a:prstGeom>
        </p:spPr>
      </p:pic>
      <p:sp>
        <p:nvSpPr>
          <p:cNvPr id="30" name="Rounded Rectangle 29"/>
          <p:cNvSpPr/>
          <p:nvPr/>
        </p:nvSpPr>
        <p:spPr>
          <a:xfrm>
            <a:off x="10351693" y="3207880"/>
            <a:ext cx="280588" cy="454483"/>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ounded Rectangle 30"/>
          <p:cNvSpPr/>
          <p:nvPr/>
        </p:nvSpPr>
        <p:spPr>
          <a:xfrm>
            <a:off x="10742218" y="3207879"/>
            <a:ext cx="223438" cy="45448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ounded Rectangle 31"/>
          <p:cNvSpPr/>
          <p:nvPr/>
        </p:nvSpPr>
        <p:spPr>
          <a:xfrm>
            <a:off x="11076584" y="3207879"/>
            <a:ext cx="245638" cy="45448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ounded Rectangle 32"/>
          <p:cNvSpPr/>
          <p:nvPr/>
        </p:nvSpPr>
        <p:spPr>
          <a:xfrm>
            <a:off x="11419081" y="3207879"/>
            <a:ext cx="245638" cy="45448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ounded Rectangle 33"/>
          <p:cNvSpPr/>
          <p:nvPr/>
        </p:nvSpPr>
        <p:spPr>
          <a:xfrm>
            <a:off x="11376219" y="3757926"/>
            <a:ext cx="288500" cy="45448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ounded Rectangle 43"/>
          <p:cNvSpPr/>
          <p:nvPr/>
        </p:nvSpPr>
        <p:spPr>
          <a:xfrm>
            <a:off x="10995283" y="3768837"/>
            <a:ext cx="251361" cy="45448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ounded Rectangle 44"/>
          <p:cNvSpPr/>
          <p:nvPr/>
        </p:nvSpPr>
        <p:spPr>
          <a:xfrm>
            <a:off x="10606162" y="3777288"/>
            <a:ext cx="282294" cy="446033"/>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ounded Rectangle 45"/>
          <p:cNvSpPr/>
          <p:nvPr/>
        </p:nvSpPr>
        <p:spPr>
          <a:xfrm>
            <a:off x="10322111" y="3773063"/>
            <a:ext cx="222064" cy="43934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ounded Rectangle 46"/>
          <p:cNvSpPr/>
          <p:nvPr/>
        </p:nvSpPr>
        <p:spPr>
          <a:xfrm>
            <a:off x="10293480" y="4312692"/>
            <a:ext cx="274507" cy="499813"/>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Rounded Rectangle 47"/>
          <p:cNvSpPr/>
          <p:nvPr/>
        </p:nvSpPr>
        <p:spPr>
          <a:xfrm>
            <a:off x="10650047" y="4312691"/>
            <a:ext cx="238410" cy="437903"/>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Rounded Rectangle 48"/>
          <p:cNvSpPr/>
          <p:nvPr/>
        </p:nvSpPr>
        <p:spPr>
          <a:xfrm>
            <a:off x="10957379" y="4312691"/>
            <a:ext cx="322602" cy="45457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Rounded Rectangle 49"/>
          <p:cNvSpPr/>
          <p:nvPr/>
        </p:nvSpPr>
        <p:spPr>
          <a:xfrm>
            <a:off x="11351514" y="4303211"/>
            <a:ext cx="341046" cy="47124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3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3" grpId="0" animBg="1"/>
      <p:bldP spid="75" grpId="0"/>
      <p:bldP spid="77" grpId="0" animBg="1"/>
      <p:bldP spid="78" grpId="0" animBg="1"/>
      <p:bldP spid="79" grpId="0" animBg="1"/>
      <p:bldP spid="80" grpId="0" animBg="1"/>
      <p:bldP spid="81" grpId="0" animBg="1"/>
      <p:bldP spid="82" grpId="0" animBg="1"/>
      <p:bldP spid="114" grpId="0" animBg="1"/>
      <p:bldP spid="115" grpId="0" animBg="1"/>
      <p:bldP spid="116" grpId="0" animBg="1"/>
      <p:bldP spid="117" grpId="0" animBg="1"/>
      <p:bldP spid="30" grpId="0" animBg="1"/>
      <p:bldP spid="31" grpId="0" animBg="1"/>
      <p:bldP spid="32" grpId="0" animBg="1"/>
      <p:bldP spid="33" grpId="0" animBg="1"/>
      <p:bldP spid="34" grpId="0" animBg="1"/>
      <p:bldP spid="44" grpId="0" animBg="1"/>
      <p:bldP spid="45" grpId="0" animBg="1"/>
      <p:bldP spid="46" grpId="0" animBg="1"/>
      <p:bldP spid="47" grpId="0" animBg="1"/>
      <p:bldP spid="48" grpId="0" animBg="1"/>
      <p:bldP spid="49" grpId="0" animBg="1"/>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08" y="1719851"/>
            <a:ext cx="5636847" cy="4337965"/>
          </a:xfrm>
          <a:prstGeom prst="rect">
            <a:avLst/>
          </a:prstGeom>
        </p:spPr>
      </p:pic>
      <p:sp>
        <p:nvSpPr>
          <p:cNvPr id="2" name="Title 1"/>
          <p:cNvSpPr>
            <a:spLocks noGrp="1"/>
          </p:cNvSpPr>
          <p:nvPr>
            <p:ph type="title"/>
          </p:nvPr>
        </p:nvSpPr>
        <p:spPr>
          <a:xfrm>
            <a:off x="2733222" y="180068"/>
            <a:ext cx="6242028" cy="1169758"/>
          </a:xfrm>
        </p:spPr>
        <p:txBody>
          <a:bodyPr/>
          <a:lstStyle/>
          <a:p>
            <a:r>
              <a:rPr lang="en-US" dirty="0" smtClean="0"/>
              <a:t>What is Cluster Sampling?</a:t>
            </a:r>
            <a:endParaRPr lang="en-US" dirty="0"/>
          </a:p>
        </p:txBody>
      </p:sp>
      <p:sp>
        <p:nvSpPr>
          <p:cNvPr id="16" name="TextBox 15"/>
          <p:cNvSpPr txBox="1"/>
          <p:nvPr/>
        </p:nvSpPr>
        <p:spPr>
          <a:xfrm>
            <a:off x="2158844" y="1346939"/>
            <a:ext cx="1481626" cy="375800"/>
          </a:xfrm>
          <a:prstGeom prst="rect">
            <a:avLst/>
          </a:prstGeom>
          <a:noFill/>
        </p:spPr>
        <p:txBody>
          <a:bodyPr wrap="square" rtlCol="0">
            <a:spAutoFit/>
          </a:bodyPr>
          <a:lstStyle/>
          <a:p>
            <a:r>
              <a:rPr lang="en-US" dirty="0" smtClean="0"/>
              <a:t>Population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20" y="1624342"/>
            <a:ext cx="5688835" cy="4396830"/>
          </a:xfrm>
          <a:prstGeom prst="rect">
            <a:avLst/>
          </a:prstGeom>
        </p:spPr>
      </p:pic>
      <p:grpSp>
        <p:nvGrpSpPr>
          <p:cNvPr id="4" name="Group 3"/>
          <p:cNvGrpSpPr/>
          <p:nvPr/>
        </p:nvGrpSpPr>
        <p:grpSpPr>
          <a:xfrm>
            <a:off x="7291432" y="2850423"/>
            <a:ext cx="3709214" cy="2076819"/>
            <a:chOff x="6182773" y="2518425"/>
            <a:chExt cx="2744139" cy="1483988"/>
          </a:xfrm>
        </p:grpSpPr>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2518425"/>
              <a:ext cx="914713" cy="725518"/>
            </a:xfrm>
            <a:prstGeom prst="rect">
              <a:avLst/>
            </a:prstGeom>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6" y="2518425"/>
              <a:ext cx="914713" cy="725518"/>
            </a:xfrm>
            <a:prstGeom prst="rect">
              <a:avLst/>
            </a:prstGeom>
          </p:spPr>
        </p:pic>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9" y="2518425"/>
              <a:ext cx="914713" cy="725518"/>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3276895"/>
              <a:ext cx="914713" cy="725518"/>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5" y="3276895"/>
              <a:ext cx="914713" cy="725518"/>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8" y="3276895"/>
              <a:ext cx="914713" cy="725518"/>
            </a:xfrm>
            <a:prstGeom prst="rect">
              <a:avLst/>
            </a:prstGeom>
          </p:spPr>
        </p:pic>
      </p:grpSp>
      <p:cxnSp>
        <p:nvCxnSpPr>
          <p:cNvPr id="6" name="Straight Arrow Connector 5"/>
          <p:cNvCxnSpPr/>
          <p:nvPr/>
        </p:nvCxnSpPr>
        <p:spPr>
          <a:xfrm>
            <a:off x="6429829" y="3904633"/>
            <a:ext cx="3984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34402" y="2350956"/>
            <a:ext cx="1023270" cy="375800"/>
          </a:xfrm>
          <a:prstGeom prst="rect">
            <a:avLst/>
          </a:prstGeom>
          <a:noFill/>
        </p:spPr>
        <p:txBody>
          <a:bodyPr wrap="square" rtlCol="0">
            <a:spAutoFit/>
          </a:bodyPr>
          <a:lstStyle/>
          <a:p>
            <a:r>
              <a:rPr lang="en-US" dirty="0" smtClean="0"/>
              <a:t>Sample</a:t>
            </a:r>
            <a:endParaRPr lang="en-US" dirty="0"/>
          </a:p>
        </p:txBody>
      </p:sp>
    </p:spTree>
    <p:extLst>
      <p:ext uri="{BB962C8B-B14F-4D97-AF65-F5344CB8AC3E}">
        <p14:creationId xmlns:p14="http://schemas.microsoft.com/office/powerpoint/2010/main" val="15489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08" y="2424206"/>
            <a:ext cx="4721593" cy="3633610"/>
          </a:xfrm>
          <a:prstGeom prst="rect">
            <a:avLst/>
          </a:prstGeom>
        </p:spPr>
      </p:pic>
      <p:sp>
        <p:nvSpPr>
          <p:cNvPr id="2" name="Title 1"/>
          <p:cNvSpPr>
            <a:spLocks noGrp="1"/>
          </p:cNvSpPr>
          <p:nvPr>
            <p:ph type="title"/>
          </p:nvPr>
        </p:nvSpPr>
        <p:spPr>
          <a:xfrm>
            <a:off x="2733222" y="180068"/>
            <a:ext cx="6242028" cy="1169758"/>
          </a:xfrm>
        </p:spPr>
        <p:txBody>
          <a:bodyPr/>
          <a:lstStyle/>
          <a:p>
            <a:r>
              <a:rPr lang="en-US" dirty="0" smtClean="0"/>
              <a:t>What is Cluster Sampling?</a:t>
            </a:r>
            <a:endParaRPr lang="en-US" dirty="0"/>
          </a:p>
        </p:txBody>
      </p:sp>
      <p:sp>
        <p:nvSpPr>
          <p:cNvPr id="16" name="TextBox 15"/>
          <p:cNvSpPr txBox="1"/>
          <p:nvPr/>
        </p:nvSpPr>
        <p:spPr>
          <a:xfrm>
            <a:off x="1883072" y="1899399"/>
            <a:ext cx="1355428" cy="369332"/>
          </a:xfrm>
          <a:prstGeom prst="rect">
            <a:avLst/>
          </a:prstGeom>
          <a:noFill/>
        </p:spPr>
        <p:txBody>
          <a:bodyPr wrap="square" rtlCol="0">
            <a:spAutoFit/>
          </a:bodyPr>
          <a:lstStyle/>
          <a:p>
            <a:r>
              <a:rPr lang="en-US" dirty="0" smtClean="0"/>
              <a:t>Population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64" y="2374899"/>
            <a:ext cx="4765139" cy="3682917"/>
          </a:xfrm>
          <a:prstGeom prst="rect">
            <a:avLst/>
          </a:prstGeom>
        </p:spPr>
      </p:pic>
      <p:grpSp>
        <p:nvGrpSpPr>
          <p:cNvPr id="4" name="Group 3"/>
          <p:cNvGrpSpPr/>
          <p:nvPr/>
        </p:nvGrpSpPr>
        <p:grpSpPr>
          <a:xfrm>
            <a:off x="5762168" y="3301530"/>
            <a:ext cx="2930837" cy="1739606"/>
            <a:chOff x="6182773" y="2518425"/>
            <a:chExt cx="2744139" cy="1483988"/>
          </a:xfrm>
        </p:grpSpPr>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2518425"/>
              <a:ext cx="914713" cy="725518"/>
            </a:xfrm>
            <a:prstGeom prst="rect">
              <a:avLst/>
            </a:prstGeom>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6" y="2518425"/>
              <a:ext cx="914713" cy="725518"/>
            </a:xfrm>
            <a:prstGeom prst="rect">
              <a:avLst/>
            </a:prstGeom>
          </p:spPr>
        </p:pic>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9" y="2518425"/>
              <a:ext cx="914713" cy="725518"/>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6182773" y="3276895"/>
              <a:ext cx="914713" cy="725518"/>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7097485" y="3276895"/>
              <a:ext cx="914713" cy="725518"/>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81852" b="81375"/>
            <a:stretch/>
          </p:blipFill>
          <p:spPr>
            <a:xfrm>
              <a:off x="8012198" y="3276895"/>
              <a:ext cx="914713" cy="725518"/>
            </a:xfrm>
            <a:prstGeom prst="rect">
              <a:avLst/>
            </a:prstGeom>
          </p:spPr>
        </p:pic>
      </p:grpSp>
      <p:cxnSp>
        <p:nvCxnSpPr>
          <p:cNvPr id="6" name="Straight Arrow Connector 5"/>
          <p:cNvCxnSpPr/>
          <p:nvPr/>
        </p:nvCxnSpPr>
        <p:spPr>
          <a:xfrm>
            <a:off x="5337629" y="4171333"/>
            <a:ext cx="314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250641" y="2893570"/>
            <a:ext cx="1756856" cy="369332"/>
          </a:xfrm>
          <a:prstGeom prst="rect">
            <a:avLst/>
          </a:prstGeom>
          <a:noFill/>
        </p:spPr>
        <p:txBody>
          <a:bodyPr wrap="square" rtlCol="0">
            <a:spAutoFit/>
          </a:bodyPr>
          <a:lstStyle/>
          <a:p>
            <a:r>
              <a:rPr lang="en-US" dirty="0" smtClean="0"/>
              <a:t>Chosen Clusters</a:t>
            </a:r>
            <a:endParaRPr lang="en-US" dirty="0"/>
          </a:p>
        </p:txBody>
      </p:sp>
      <p:sp>
        <p:nvSpPr>
          <p:cNvPr id="8" name="Rectangle 7"/>
          <p:cNvSpPr/>
          <p:nvPr/>
        </p:nvSpPr>
        <p:spPr>
          <a:xfrm>
            <a:off x="5854236" y="3383404"/>
            <a:ext cx="350611" cy="261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9591" y="4271169"/>
            <a:ext cx="350611" cy="261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89067" y="3873075"/>
            <a:ext cx="350611" cy="261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810500" y="3374672"/>
            <a:ext cx="256169" cy="270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204531" y="4771086"/>
            <a:ext cx="367969" cy="270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273381" y="4271169"/>
            <a:ext cx="350611" cy="261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239150" y="2863454"/>
            <a:ext cx="1756856" cy="646331"/>
          </a:xfrm>
          <a:prstGeom prst="rect">
            <a:avLst/>
          </a:prstGeom>
          <a:noFill/>
        </p:spPr>
        <p:txBody>
          <a:bodyPr wrap="square" rtlCol="0">
            <a:spAutoFit/>
          </a:bodyPr>
          <a:lstStyle/>
          <a:p>
            <a:r>
              <a:rPr lang="en-US" dirty="0" smtClean="0"/>
              <a:t>Chosen Clusters within clusters</a:t>
            </a:r>
            <a:endParaRPr lang="en-US" dirty="0"/>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0522" y="3626321"/>
            <a:ext cx="872473" cy="1016500"/>
          </a:xfrm>
          <a:prstGeom prst="rect">
            <a:avLst/>
          </a:prstGeom>
        </p:spPr>
      </p:pic>
      <p:sp>
        <p:nvSpPr>
          <p:cNvPr id="32" name="TextBox 31"/>
          <p:cNvSpPr txBox="1"/>
          <p:nvPr/>
        </p:nvSpPr>
        <p:spPr>
          <a:xfrm>
            <a:off x="11116817" y="3211701"/>
            <a:ext cx="959477" cy="369332"/>
          </a:xfrm>
          <a:prstGeom prst="rect">
            <a:avLst/>
          </a:prstGeom>
          <a:noFill/>
        </p:spPr>
        <p:txBody>
          <a:bodyPr wrap="square" rtlCol="0">
            <a:spAutoFit/>
          </a:bodyPr>
          <a:lstStyle/>
          <a:p>
            <a:r>
              <a:rPr lang="en-US" dirty="0" smtClean="0"/>
              <a:t>Sample</a:t>
            </a:r>
            <a:endParaRPr lang="en-US" dirty="0"/>
          </a:p>
        </p:txBody>
      </p:sp>
      <p:pic>
        <p:nvPicPr>
          <p:cNvPr id="33" name="Picture 32"/>
          <p:cNvPicPr>
            <a:picLocks noChangeAspect="1"/>
          </p:cNvPicPr>
          <p:nvPr/>
        </p:nvPicPr>
        <p:blipFill rotWithShape="1">
          <a:blip r:embed="rId6" cstate="print">
            <a:extLst>
              <a:ext uri="{28A0092B-C50C-407E-A947-70E740481C1C}">
                <a14:useLocalDpi xmlns:a14="http://schemas.microsoft.com/office/drawing/2010/main" val="0"/>
              </a:ext>
            </a:extLst>
          </a:blip>
          <a:srcRect l="22175" t="34740" r="28743" b="4877"/>
          <a:stretch/>
        </p:blipFill>
        <p:spPr>
          <a:xfrm>
            <a:off x="11338479" y="3726774"/>
            <a:ext cx="491324" cy="704232"/>
          </a:xfrm>
          <a:prstGeom prst="rect">
            <a:avLst/>
          </a:prstGeom>
        </p:spPr>
      </p:pic>
      <p:cxnSp>
        <p:nvCxnSpPr>
          <p:cNvPr id="34" name="Straight Arrow Connector 33"/>
          <p:cNvCxnSpPr/>
          <p:nvPr/>
        </p:nvCxnSpPr>
        <p:spPr>
          <a:xfrm>
            <a:off x="8975250" y="4183680"/>
            <a:ext cx="314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0620495" y="4157399"/>
            <a:ext cx="314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11376219" y="3757926"/>
            <a:ext cx="182369" cy="314012"/>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ounded Rectangle 43"/>
          <p:cNvSpPr/>
          <p:nvPr/>
        </p:nvSpPr>
        <p:spPr>
          <a:xfrm>
            <a:off x="11626251" y="3764878"/>
            <a:ext cx="165700" cy="307060"/>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ounded Rectangle 44"/>
          <p:cNvSpPr/>
          <p:nvPr/>
        </p:nvSpPr>
        <p:spPr>
          <a:xfrm>
            <a:off x="11596555" y="4110042"/>
            <a:ext cx="195396" cy="29288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Rounded Rectangle 45"/>
          <p:cNvSpPr/>
          <p:nvPr/>
        </p:nvSpPr>
        <p:spPr>
          <a:xfrm>
            <a:off x="11394376" y="4110042"/>
            <a:ext cx="164212" cy="29288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Rounded Rectangle 46"/>
          <p:cNvSpPr/>
          <p:nvPr/>
        </p:nvSpPr>
        <p:spPr>
          <a:xfrm>
            <a:off x="9738717" y="4006209"/>
            <a:ext cx="182369" cy="264960"/>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Rounded Rectangle 47"/>
          <p:cNvSpPr/>
          <p:nvPr/>
        </p:nvSpPr>
        <p:spPr>
          <a:xfrm>
            <a:off x="9756874" y="4310550"/>
            <a:ext cx="132457" cy="26383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Rounded Rectangle 48"/>
          <p:cNvSpPr/>
          <p:nvPr/>
        </p:nvSpPr>
        <p:spPr>
          <a:xfrm>
            <a:off x="9936584" y="4310550"/>
            <a:ext cx="183208" cy="263831"/>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Rounded Rectangle 49"/>
          <p:cNvSpPr/>
          <p:nvPr/>
        </p:nvSpPr>
        <p:spPr>
          <a:xfrm>
            <a:off x="9968339" y="4003823"/>
            <a:ext cx="149239" cy="26734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ectangle 50"/>
          <p:cNvSpPr/>
          <p:nvPr/>
        </p:nvSpPr>
        <p:spPr>
          <a:xfrm>
            <a:off x="11322983" y="3716602"/>
            <a:ext cx="522315" cy="762155"/>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8" grpId="0" animBg="1"/>
      <p:bldP spid="25" grpId="0" animBg="1"/>
      <p:bldP spid="26" grpId="0" animBg="1"/>
      <p:bldP spid="27" grpId="0" animBg="1"/>
      <p:bldP spid="28" grpId="0" animBg="1"/>
      <p:bldP spid="29" grpId="0" animBg="1"/>
      <p:bldP spid="30" grpId="0"/>
      <p:bldP spid="32" grpId="0"/>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Sampling</a:t>
            </a:r>
            <a:endParaRPr lang="en-US" dirty="0"/>
          </a:p>
        </p:txBody>
      </p:sp>
      <p:sp>
        <p:nvSpPr>
          <p:cNvPr id="3" name="Content Placeholder 2"/>
          <p:cNvSpPr>
            <a:spLocks noGrp="1"/>
          </p:cNvSpPr>
          <p:nvPr>
            <p:ph idx="1"/>
          </p:nvPr>
        </p:nvSpPr>
        <p:spPr>
          <a:xfrm>
            <a:off x="952500" y="1927225"/>
            <a:ext cx="10515600" cy="3063875"/>
          </a:xfrm>
        </p:spPr>
        <p:txBody>
          <a:bodyPr>
            <a:normAutofit fontScale="92500" lnSpcReduction="20000"/>
          </a:bodyPr>
          <a:lstStyle/>
          <a:p>
            <a:r>
              <a:rPr lang="en-US" sz="2400" dirty="0" smtClean="0"/>
              <a:t>Advantages</a:t>
            </a:r>
          </a:p>
          <a:p>
            <a:pPr lvl="1"/>
            <a:r>
              <a:rPr lang="en-US" sz="2000" dirty="0" smtClean="0"/>
              <a:t>Can be much cheaper and convenient </a:t>
            </a:r>
          </a:p>
          <a:p>
            <a:pPr lvl="2"/>
            <a:r>
              <a:rPr lang="en-US" sz="1600" dirty="0" smtClean="0"/>
              <a:t>Can sample more people</a:t>
            </a:r>
          </a:p>
          <a:p>
            <a:pPr lvl="1"/>
            <a:endParaRPr lang="en-US" sz="2000" dirty="0" smtClean="0"/>
          </a:p>
          <a:p>
            <a:r>
              <a:rPr lang="en-US" sz="2400" dirty="0" smtClean="0"/>
              <a:t>Disadvantages</a:t>
            </a:r>
          </a:p>
          <a:p>
            <a:pPr lvl="1"/>
            <a:r>
              <a:rPr lang="en-US" sz="2000" dirty="0" smtClean="0"/>
              <a:t>Generally provides less precision than simple random sampling or stratified sampling</a:t>
            </a:r>
          </a:p>
          <a:p>
            <a:pPr lvl="1"/>
            <a:r>
              <a:rPr lang="en-US" sz="2000" dirty="0" smtClean="0"/>
              <a:t>More complex to analyze the results (compared to simple random sampling)</a:t>
            </a:r>
          </a:p>
          <a:p>
            <a:pPr marL="457200" lvl="1" indent="0">
              <a:buNone/>
            </a:pPr>
            <a:endParaRPr lang="en-US" sz="2000" dirty="0" smtClean="0"/>
          </a:p>
          <a:p>
            <a:r>
              <a:rPr lang="en-US" sz="2400" dirty="0" smtClean="0"/>
              <a:t>Cluster </a:t>
            </a:r>
            <a:r>
              <a:rPr lang="en-US" sz="2400" dirty="0"/>
              <a:t>sampling should be used </a:t>
            </a:r>
            <a:r>
              <a:rPr lang="en-US" sz="2400" dirty="0" smtClean="0"/>
              <a:t>when </a:t>
            </a:r>
            <a:r>
              <a:rPr lang="en-US" sz="2400" dirty="0"/>
              <a:t>it is economically </a:t>
            </a:r>
            <a:r>
              <a:rPr lang="en-US" sz="2400" dirty="0" smtClean="0"/>
              <a:t>justified</a:t>
            </a:r>
          </a:p>
          <a:p>
            <a:pPr lvl="1"/>
            <a:r>
              <a:rPr lang="en-US" sz="2000" dirty="0"/>
              <a:t>W</a:t>
            </a:r>
            <a:r>
              <a:rPr lang="en-US" sz="2000" dirty="0" smtClean="0"/>
              <a:t>hen </a:t>
            </a:r>
            <a:r>
              <a:rPr lang="en-US" sz="2000" dirty="0"/>
              <a:t>reduced costs can be used to overcome losses in precision</a:t>
            </a:r>
          </a:p>
          <a:p>
            <a:pPr lvl="1"/>
            <a:endParaRPr lang="en-US" dirty="0"/>
          </a:p>
          <a:p>
            <a:pPr lvl="1"/>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t>
            </a:r>
            <a:r>
              <a:rPr lang="en-US" dirty="0"/>
              <a:t>t</a:t>
            </a:r>
            <a:r>
              <a:rPr lang="en-US" dirty="0" smtClean="0"/>
              <a:t>houghts on sampling design</a:t>
            </a:r>
            <a:endParaRPr lang="en-US" dirty="0"/>
          </a:p>
        </p:txBody>
      </p:sp>
      <p:sp>
        <p:nvSpPr>
          <p:cNvPr id="3" name="Content Placeholder 2"/>
          <p:cNvSpPr>
            <a:spLocks noGrp="1"/>
          </p:cNvSpPr>
          <p:nvPr>
            <p:ph idx="1"/>
          </p:nvPr>
        </p:nvSpPr>
        <p:spPr/>
        <p:txBody>
          <a:bodyPr/>
          <a:lstStyle/>
          <a:p>
            <a:r>
              <a:rPr lang="en-US" dirty="0" smtClean="0"/>
              <a:t>Many possible ways to sample from a population</a:t>
            </a:r>
          </a:p>
          <a:p>
            <a:r>
              <a:rPr lang="en-US" dirty="0" smtClean="0"/>
              <a:t>Ideal sampling design depends on the goals of the study</a:t>
            </a:r>
          </a:p>
          <a:p>
            <a:pPr lvl="1"/>
            <a:r>
              <a:rPr lang="en-US" dirty="0" smtClean="0"/>
              <a:t>What estimates do you want?</a:t>
            </a:r>
          </a:p>
          <a:p>
            <a:pPr lvl="2"/>
            <a:r>
              <a:rPr lang="en-US" dirty="0" smtClean="0"/>
              <a:t>National</a:t>
            </a:r>
            <a:endParaRPr lang="en-US" dirty="0"/>
          </a:p>
          <a:p>
            <a:pPr lvl="2"/>
            <a:r>
              <a:rPr lang="en-US" dirty="0" smtClean="0"/>
              <a:t>Regional</a:t>
            </a:r>
            <a:r>
              <a:rPr lang="en-US" dirty="0"/>
              <a:t> </a:t>
            </a:r>
            <a:r>
              <a:rPr lang="en-US" dirty="0" smtClean="0"/>
              <a:t>(city, county, governorate, town)</a:t>
            </a:r>
          </a:p>
          <a:p>
            <a:pPr lvl="2"/>
            <a:r>
              <a:rPr lang="en-US" dirty="0" smtClean="0"/>
              <a:t>Subgroups (male/female, urban/rural)</a:t>
            </a:r>
          </a:p>
          <a:p>
            <a:pPr lvl="1"/>
            <a:r>
              <a:rPr lang="en-US" dirty="0" smtClean="0"/>
              <a:t>What resources do you have?</a:t>
            </a:r>
            <a:endParaRPr lang="en-US" dirty="0"/>
          </a:p>
          <a:p>
            <a:pPr lvl="2"/>
            <a:r>
              <a:rPr lang="en-US" dirty="0" smtClean="0"/>
              <a:t>Time</a:t>
            </a:r>
          </a:p>
          <a:p>
            <a:pPr lvl="2"/>
            <a:r>
              <a:rPr lang="en-US" dirty="0" smtClean="0"/>
              <a:t>Money</a:t>
            </a:r>
            <a:endParaRPr lang="en-US" dirty="0"/>
          </a:p>
          <a:p>
            <a:pPr lvl="2"/>
            <a:endParaRPr lang="en-US" dirty="0" smtClean="0"/>
          </a:p>
          <a:p>
            <a:pPr lvl="2"/>
            <a:endParaRPr lang="en-US" dirty="0"/>
          </a:p>
          <a:p>
            <a:pPr lvl="1"/>
            <a:endParaRPr lang="en-US" dirty="0" smtClean="0"/>
          </a:p>
          <a:p>
            <a:pPr marL="914400" lvl="2" indent="0">
              <a:buNone/>
            </a:pPr>
            <a:endParaRPr lang="en-US" dirty="0" smtClean="0"/>
          </a:p>
          <a:p>
            <a:pPr lvl="2"/>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3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Effect</a:t>
            </a:r>
            <a:endParaRPr lang="en-US" dirty="0"/>
          </a:p>
        </p:txBody>
      </p:sp>
      <p:sp>
        <p:nvSpPr>
          <p:cNvPr id="3" name="Content Placeholder 2"/>
          <p:cNvSpPr>
            <a:spLocks noGrp="1"/>
          </p:cNvSpPr>
          <p:nvPr>
            <p:ph idx="1"/>
          </p:nvPr>
        </p:nvSpPr>
        <p:spPr>
          <a:xfrm>
            <a:off x="838200" y="1825625"/>
            <a:ext cx="10833100" cy="4351338"/>
          </a:xfrm>
        </p:spPr>
        <p:txBody>
          <a:bodyPr>
            <a:normAutofit fontScale="92500" lnSpcReduction="10000"/>
          </a:bodyPr>
          <a:lstStyle/>
          <a:p>
            <a:r>
              <a:rPr lang="en-US" dirty="0" smtClean="0"/>
              <a:t>The </a:t>
            </a:r>
            <a:r>
              <a:rPr lang="en-US" dirty="0"/>
              <a:t>ratio of the variance of an </a:t>
            </a:r>
            <a:r>
              <a:rPr lang="en-US" dirty="0" smtClean="0"/>
              <a:t>estimator using the chosen sample </a:t>
            </a:r>
            <a:r>
              <a:rPr lang="en-US" dirty="0"/>
              <a:t>design to that of the estimator </a:t>
            </a:r>
            <a:r>
              <a:rPr lang="en-US" dirty="0" smtClean="0"/>
              <a:t>under a simple </a:t>
            </a:r>
            <a:r>
              <a:rPr lang="en-US" dirty="0"/>
              <a:t>random </a:t>
            </a:r>
            <a:r>
              <a:rPr lang="en-US" dirty="0" smtClean="0"/>
              <a:t>sampling design.</a:t>
            </a:r>
          </a:p>
          <a:p>
            <a:pPr lvl="1"/>
            <a:r>
              <a:rPr lang="en-US" dirty="0" smtClean="0"/>
              <a:t>In a cluster sample DEFF will be &gt;1</a:t>
            </a:r>
          </a:p>
          <a:p>
            <a:pPr lvl="1"/>
            <a:r>
              <a:rPr lang="en-US" dirty="0" smtClean="0"/>
              <a:t>In a stratified sample DEFF will be &lt;1</a:t>
            </a:r>
          </a:p>
          <a:p>
            <a:endParaRPr lang="en-US" dirty="0"/>
          </a:p>
          <a:p>
            <a:r>
              <a:rPr lang="en-US" dirty="0"/>
              <a:t>The main components of the design effect are the </a:t>
            </a:r>
            <a:r>
              <a:rPr lang="en-US" dirty="0" err="1"/>
              <a:t>intraclass</a:t>
            </a:r>
            <a:r>
              <a:rPr lang="en-US" dirty="0"/>
              <a:t> correlation, and the cluster sample sizes.</a:t>
            </a:r>
          </a:p>
          <a:p>
            <a:pPr lvl="1"/>
            <a:r>
              <a:rPr lang="en-US" dirty="0" smtClean="0"/>
              <a:t>DEFF </a:t>
            </a:r>
            <a:r>
              <a:rPr lang="en-US" dirty="0"/>
              <a:t>= 1 + d (n – 1</a:t>
            </a:r>
            <a:r>
              <a:rPr lang="en-US" dirty="0" smtClean="0"/>
              <a:t>)</a:t>
            </a:r>
          </a:p>
          <a:p>
            <a:pPr lvl="2"/>
            <a:r>
              <a:rPr lang="en-US" dirty="0" smtClean="0"/>
              <a:t>d </a:t>
            </a:r>
            <a:r>
              <a:rPr lang="en-US" dirty="0"/>
              <a:t>is the </a:t>
            </a:r>
            <a:r>
              <a:rPr lang="en-US" dirty="0" err="1"/>
              <a:t>intraclass</a:t>
            </a:r>
            <a:r>
              <a:rPr lang="en-US" dirty="0"/>
              <a:t> </a:t>
            </a:r>
            <a:r>
              <a:rPr lang="en-US" dirty="0" smtClean="0"/>
              <a:t>correlation (for the statistic in question)</a:t>
            </a:r>
          </a:p>
          <a:p>
            <a:pPr lvl="2"/>
            <a:r>
              <a:rPr lang="en-US" dirty="0" smtClean="0"/>
              <a:t>n </a:t>
            </a:r>
            <a:r>
              <a:rPr lang="en-US" dirty="0"/>
              <a:t>is the average size of the </a:t>
            </a:r>
            <a:r>
              <a:rPr lang="en-US" dirty="0" smtClean="0"/>
              <a:t>cluster</a:t>
            </a:r>
          </a:p>
          <a:p>
            <a:pPr lvl="2"/>
            <a:endParaRPr lang="en-US" dirty="0"/>
          </a:p>
          <a:p>
            <a:r>
              <a:rPr lang="en-US" dirty="0" err="1" smtClean="0"/>
              <a:t>Intraclass</a:t>
            </a:r>
            <a:r>
              <a:rPr lang="en-US" dirty="0" smtClean="0"/>
              <a:t> correlation measures the similarity of a statistic within clusters</a:t>
            </a:r>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360" y="2295525"/>
            <a:ext cx="7576651" cy="1325563"/>
          </a:xfrm>
        </p:spPr>
        <p:txBody>
          <a:bodyPr>
            <a:normAutofit/>
          </a:bodyPr>
          <a:lstStyle/>
          <a:p>
            <a:r>
              <a:rPr lang="en-US" dirty="0" smtClean="0"/>
              <a:t>Case Study: Georgian </a:t>
            </a:r>
            <a:r>
              <a:rPr lang="en-US" dirty="0" err="1"/>
              <a:t>Serosurvey</a:t>
            </a:r>
            <a:endParaRPr lang="en-US" dirty="0"/>
          </a:p>
        </p:txBody>
      </p:sp>
      <p:sp>
        <p:nvSpPr>
          <p:cNvPr id="4" name="Rectangle 3"/>
          <p:cNvSpPr/>
          <p:nvPr/>
        </p:nvSpPr>
        <p:spPr>
          <a:xfrm flipV="1">
            <a:off x="2648373" y="3296411"/>
            <a:ext cx="7278624"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54213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Complex survey design concepts</a:t>
            </a:r>
          </a:p>
          <a:p>
            <a:pPr lvl="1"/>
            <a:r>
              <a:rPr lang="en-US" dirty="0" smtClean="0"/>
              <a:t>Stratification</a:t>
            </a:r>
          </a:p>
          <a:p>
            <a:pPr lvl="1"/>
            <a:r>
              <a:rPr lang="en-US" dirty="0" smtClean="0"/>
              <a:t>Clustering</a:t>
            </a:r>
          </a:p>
          <a:p>
            <a:pPr lvl="1"/>
            <a:r>
              <a:rPr lang="en-US" dirty="0" smtClean="0"/>
              <a:t>Design Effect</a:t>
            </a:r>
            <a:endParaRPr lang="en-US" dirty="0"/>
          </a:p>
          <a:p>
            <a:pPr marL="514350" indent="-514350">
              <a:buFont typeface="+mj-lt"/>
              <a:buAutoNum type="arabicPeriod"/>
            </a:pPr>
            <a:r>
              <a:rPr lang="en-US" dirty="0" smtClean="0"/>
              <a:t>Case study: Georgian </a:t>
            </a:r>
            <a:r>
              <a:rPr lang="en-US" dirty="0" err="1" smtClean="0"/>
              <a:t>serosurvey</a:t>
            </a:r>
            <a:endParaRPr lang="en-US" dirty="0" smtClean="0"/>
          </a:p>
          <a:p>
            <a:pPr lvl="1"/>
            <a:r>
              <a:rPr lang="en-US" dirty="0" smtClean="0"/>
              <a:t>Complex design</a:t>
            </a:r>
          </a:p>
          <a:p>
            <a:pPr lvl="1"/>
            <a:r>
              <a:rPr lang="en-US" dirty="0" smtClean="0"/>
              <a:t>Sample size calculation</a:t>
            </a:r>
          </a:p>
          <a:p>
            <a:pPr lvl="1"/>
            <a:r>
              <a:rPr lang="en-US" dirty="0" smtClean="0"/>
              <a:t>Household selection</a:t>
            </a:r>
            <a:endParaRPr lang="en-US" dirty="0"/>
          </a:p>
          <a:p>
            <a:pPr marL="514350" indent="-514350">
              <a:buFont typeface="+mj-lt"/>
              <a:buAutoNum type="arabicPeriod"/>
            </a:pPr>
            <a:r>
              <a:rPr lang="en-US" dirty="0" smtClean="0"/>
              <a:t>Statistical analysis of complex survey data</a:t>
            </a:r>
          </a:p>
          <a:p>
            <a:pPr lvl="1"/>
            <a:r>
              <a:rPr lang="en-US" dirty="0" smtClean="0"/>
              <a:t>Weighting</a:t>
            </a:r>
          </a:p>
          <a:p>
            <a:pPr lvl="1"/>
            <a:r>
              <a:rPr lang="en-US" dirty="0" smtClean="0"/>
              <a:t>SAS and SPSS</a:t>
            </a:r>
          </a:p>
          <a:p>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03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Georgian </a:t>
            </a:r>
            <a:r>
              <a:rPr lang="en-US" dirty="0" err="1" smtClean="0"/>
              <a:t>Serosurvey</a:t>
            </a:r>
            <a:endParaRPr lang="en-US" dirty="0"/>
          </a:p>
        </p:txBody>
      </p:sp>
      <p:sp>
        <p:nvSpPr>
          <p:cNvPr id="3" name="Content Placeholder 2"/>
          <p:cNvSpPr>
            <a:spLocks noGrp="1"/>
          </p:cNvSpPr>
          <p:nvPr>
            <p:ph idx="1"/>
          </p:nvPr>
        </p:nvSpPr>
        <p:spPr>
          <a:xfrm>
            <a:off x="838200" y="1495313"/>
            <a:ext cx="10515600" cy="4681650"/>
          </a:xfrm>
        </p:spPr>
        <p:txBody>
          <a:bodyPr>
            <a:normAutofit fontScale="70000" lnSpcReduction="20000"/>
          </a:bodyPr>
          <a:lstStyle/>
          <a:p>
            <a:r>
              <a:rPr lang="en-US" dirty="0" smtClean="0"/>
              <a:t>A cross-sectional, nationally </a:t>
            </a:r>
            <a:r>
              <a:rPr lang="en-US" dirty="0"/>
              <a:t>representative </a:t>
            </a:r>
            <a:r>
              <a:rPr lang="en-US" dirty="0" err="1"/>
              <a:t>seroprevalence</a:t>
            </a:r>
            <a:r>
              <a:rPr lang="en-US" dirty="0"/>
              <a:t> survey of individuals ≥18 years was conducted in Georgia from May-August 2015 </a:t>
            </a:r>
          </a:p>
          <a:p>
            <a:r>
              <a:rPr lang="en-US" dirty="0" smtClean="0"/>
              <a:t>Designed </a:t>
            </a:r>
            <a:r>
              <a:rPr lang="en-US" dirty="0"/>
              <a:t>to provide </a:t>
            </a:r>
            <a:r>
              <a:rPr lang="en-US" dirty="0" smtClean="0"/>
              <a:t>nationals estimates of:</a:t>
            </a:r>
          </a:p>
          <a:p>
            <a:pPr lvl="2"/>
            <a:r>
              <a:rPr lang="en-US" dirty="0" smtClean="0"/>
              <a:t>HCV infection</a:t>
            </a:r>
          </a:p>
          <a:p>
            <a:pPr lvl="2"/>
            <a:r>
              <a:rPr lang="en-US" dirty="0" smtClean="0"/>
              <a:t>HBV infection</a:t>
            </a:r>
          </a:p>
          <a:p>
            <a:pPr lvl="2"/>
            <a:r>
              <a:rPr lang="en-US" dirty="0" smtClean="0"/>
              <a:t>Selected </a:t>
            </a:r>
            <a:r>
              <a:rPr lang="en-US" dirty="0"/>
              <a:t>non-communicable diseases. </a:t>
            </a:r>
            <a:endParaRPr lang="en-US" dirty="0" smtClean="0"/>
          </a:p>
          <a:p>
            <a:r>
              <a:rPr lang="en-US" dirty="0" smtClean="0"/>
              <a:t>HCV </a:t>
            </a:r>
            <a:r>
              <a:rPr lang="en-US" dirty="0" err="1"/>
              <a:t>seroprevalence</a:t>
            </a:r>
            <a:r>
              <a:rPr lang="en-US" dirty="0"/>
              <a:t> is the primary outcome of </a:t>
            </a:r>
            <a:r>
              <a:rPr lang="en-US" dirty="0" smtClean="0"/>
              <a:t>interest</a:t>
            </a:r>
            <a:endParaRPr lang="en-US" dirty="0"/>
          </a:p>
          <a:p>
            <a:pPr lvl="1"/>
            <a:r>
              <a:rPr lang="en-US" dirty="0" smtClean="0"/>
              <a:t>Sample size calculations were </a:t>
            </a:r>
            <a:r>
              <a:rPr lang="en-US" dirty="0"/>
              <a:t>based on the expected prevalence of anti-HCV antibody in the adult population</a:t>
            </a:r>
          </a:p>
          <a:p>
            <a:r>
              <a:rPr lang="en-US" dirty="0"/>
              <a:t>Epidemiologic data collected included:</a:t>
            </a:r>
          </a:p>
          <a:p>
            <a:pPr lvl="1"/>
            <a:r>
              <a:rPr lang="en-US" dirty="0"/>
              <a:t>Demographics</a:t>
            </a:r>
          </a:p>
          <a:p>
            <a:pPr lvl="1"/>
            <a:r>
              <a:rPr lang="en-US" dirty="0"/>
              <a:t>Medical history</a:t>
            </a:r>
          </a:p>
          <a:p>
            <a:pPr lvl="1"/>
            <a:r>
              <a:rPr lang="en-US" dirty="0"/>
              <a:t>Behavioral history</a:t>
            </a:r>
          </a:p>
          <a:p>
            <a:pPr lvl="1"/>
            <a:r>
              <a:rPr lang="en-US" dirty="0"/>
              <a:t>Knowledge of HCV transmission and prevention methods</a:t>
            </a:r>
          </a:p>
          <a:p>
            <a:pPr lvl="1"/>
            <a:r>
              <a:rPr lang="en-US" dirty="0"/>
              <a:t>HCV risk factors</a:t>
            </a:r>
          </a:p>
          <a:p>
            <a:r>
              <a:rPr lang="en-US" dirty="0" smtClean="0"/>
              <a:t>Data </a:t>
            </a:r>
            <a:r>
              <a:rPr lang="en-US" dirty="0" smtClean="0"/>
              <a:t>were weighted based on probability of selection and calibrated using census data on sex, age, and geography</a:t>
            </a: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8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5088"/>
            <a:ext cx="10515600" cy="1003937"/>
          </a:xfrm>
        </p:spPr>
        <p:txBody>
          <a:bodyPr>
            <a:normAutofit/>
          </a:bodyPr>
          <a:lstStyle/>
          <a:p>
            <a:r>
              <a:rPr lang="en-US" dirty="0" smtClean="0"/>
              <a:t>Sample Size and Power Calculations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1500" y="1790700"/>
                <a:ext cx="11125200" cy="4386263"/>
              </a:xfrm>
            </p:spPr>
            <p:txBody>
              <a:bodyPr>
                <a:normAutofit/>
              </a:bodyPr>
              <a:lstStyle/>
              <a:p>
                <a:r>
                  <a:rPr lang="en-US" dirty="0" smtClean="0"/>
                  <a:t>The sample </a:t>
                </a:r>
                <a:r>
                  <a:rPr lang="en-US" dirty="0"/>
                  <a:t>size was calculated using the </a:t>
                </a:r>
                <a:r>
                  <a:rPr lang="en-US" dirty="0" smtClean="0"/>
                  <a:t>formula </a:t>
                </a:r>
              </a:p>
              <a:p>
                <a:pPr lvl="1"/>
                <a:r>
                  <a:rPr lang="en-US" dirty="0" smtClean="0"/>
                  <a:t>Minimum required </a:t>
                </a:r>
                <a:r>
                  <a:rPr lang="en-US" dirty="0"/>
                  <a:t>sample size = </a:t>
                </a:r>
                <a14:m>
                  <m:oMath xmlns:m="http://schemas.openxmlformats.org/officeDocument/2006/math">
                    <m:r>
                      <a:rPr lang="en-US" i="1" smtClean="0">
                        <a:latin typeface="Cambria Math" panose="02040503050406030204" pitchFamily="18" charset="0"/>
                      </a:rPr>
                      <m:t>𝐷</m:t>
                    </m:r>
                    <m:r>
                      <a:rPr lang="en-US" b="0" i="1" smtClean="0">
                        <a:latin typeface="Cambria Math" panose="02040503050406030204" pitchFamily="18" charset="0"/>
                      </a:rPr>
                      <m:t>𝐸𝐹𝐹</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1−</m:t>
                            </m:r>
                            <m:r>
                              <a:rPr lang="en-US" i="1">
                                <a:latin typeface="Cambria Math" panose="02040503050406030204" pitchFamily="18" charset="0"/>
                              </a:rPr>
                              <m:t>𝛼</m:t>
                            </m:r>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(1−</m:t>
                        </m:r>
                        <m:r>
                          <a:rPr lang="en-US" i="1">
                            <a:latin typeface="Cambria Math" panose="02040503050406030204" pitchFamily="18" charset="0"/>
                          </a:rPr>
                          <m:t>𝑝</m:t>
                        </m:r>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en>
                    </m:f>
                  </m:oMath>
                </a14:m>
                <a:r>
                  <a:rPr lang="en-US" dirty="0" smtClean="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𝑟𝑒𝑠𝑝𝑜𝑛𝑠𝑒</m:t>
                        </m:r>
                        <m:r>
                          <a:rPr lang="en-US" b="0" i="1" smtClean="0">
                            <a:latin typeface="Cambria Math" panose="02040503050406030204" pitchFamily="18" charset="0"/>
                          </a:rPr>
                          <m:t> </m:t>
                        </m:r>
                        <m:r>
                          <a:rPr lang="en-US" b="0" i="1" smtClean="0">
                            <a:latin typeface="Cambria Math" panose="02040503050406030204" pitchFamily="18" charset="0"/>
                          </a:rPr>
                          <m:t>𝑟𝑎𝑡𝑒</m:t>
                        </m:r>
                      </m:den>
                    </m:f>
                  </m:oMath>
                </a14:m>
                <a:endParaRPr lang="en-US" dirty="0" smtClean="0"/>
              </a:p>
              <a:p>
                <a:pPr lvl="1"/>
                <a:r>
                  <a:rPr lang="en-US" dirty="0" smtClean="0"/>
                  <a:t>Where</a:t>
                </a:r>
              </a:p>
              <a:p>
                <a:pPr lvl="3"/>
                <a:r>
                  <a:rPr lang="en-US" sz="1700" dirty="0" smtClean="0"/>
                  <a:t>DEFF = design effect = 2</a:t>
                </a:r>
                <a:r>
                  <a:rPr lang="en-US" sz="1700" dirty="0"/>
                  <a:t> </a:t>
                </a:r>
                <a:endParaRPr lang="en-US" sz="1700" dirty="0" smtClean="0"/>
              </a:p>
              <a:p>
                <a:pPr lvl="3"/>
                <a:r>
                  <a:rPr lang="el-GR" sz="1700" dirty="0" smtClean="0"/>
                  <a:t>α</a:t>
                </a:r>
                <a:r>
                  <a:rPr lang="en-US" sz="1700" dirty="0" smtClean="0"/>
                  <a:t> = 0.05 (95% confidence level)</a:t>
                </a:r>
              </a:p>
              <a:p>
                <a:pPr lvl="3"/>
                <a14:m>
                  <m:oMath xmlns:m="http://schemas.openxmlformats.org/officeDocument/2006/math">
                    <m:r>
                      <a:rPr lang="en-US" sz="1600" i="1">
                        <a:latin typeface="Cambria Math" panose="02040503050406030204" pitchFamily="18" charset="0"/>
                      </a:rPr>
                      <m:t>𝑝</m:t>
                    </m:r>
                  </m:oMath>
                </a14:m>
                <a:r>
                  <a:rPr lang="en-US" sz="1700" dirty="0" smtClean="0"/>
                  <a:t> = 0.067 (estimate of HCV prevalence = 6.7%)</a:t>
                </a:r>
              </a:p>
              <a:p>
                <a:pPr lvl="3"/>
                <a:r>
                  <a:rPr lang="en-US" sz="1700" i="1" dirty="0"/>
                  <a:t>d</a:t>
                </a:r>
                <a:r>
                  <a:rPr lang="en-US" sz="1700" dirty="0"/>
                  <a:t> </a:t>
                </a:r>
                <a:r>
                  <a:rPr lang="en-US" sz="1700" dirty="0" smtClean="0"/>
                  <a:t>= 0.01 (degree of </a:t>
                </a:r>
                <a:r>
                  <a:rPr lang="en-US" sz="1700" dirty="0" smtClean="0"/>
                  <a:t>precision </a:t>
                </a:r>
                <a:r>
                  <a:rPr lang="en-US" sz="1700" dirty="0" smtClean="0"/>
                  <a:t>= 1.0%)</a:t>
                </a:r>
              </a:p>
              <a:p>
                <a:pPr lvl="3"/>
                <a:r>
                  <a:rPr lang="en-US" sz="1700" dirty="0"/>
                  <a:t>r</a:t>
                </a:r>
                <a:r>
                  <a:rPr lang="en-US" sz="1700" dirty="0" smtClean="0"/>
                  <a:t>esponse rate = .7 (assumed 30% non-response)</a:t>
                </a:r>
              </a:p>
              <a:p>
                <a:pPr lvl="1"/>
                <a:r>
                  <a:rPr lang="en-US" sz="2300" dirty="0" smtClean="0"/>
                  <a:t>Minimum required sample size = 6,862</a:t>
                </a:r>
              </a:p>
              <a:p>
                <a:pPr lvl="3"/>
                <a:endParaRPr lang="en-US" sz="1700" dirty="0" smtClean="0"/>
              </a:p>
              <a:p>
                <a:r>
                  <a:rPr lang="en-US" sz="2400" dirty="0" smtClean="0"/>
                  <a:t>A </a:t>
                </a:r>
                <a:r>
                  <a:rPr lang="en-US" sz="2400" dirty="0"/>
                  <a:t>final sample size of 7,000 </a:t>
                </a:r>
                <a:r>
                  <a:rPr lang="en-US" sz="2400" dirty="0" smtClean="0"/>
                  <a:t>was chosen</a:t>
                </a:r>
                <a:endParaRPr lang="en-US" sz="2700" dirty="0" smtClean="0"/>
              </a:p>
              <a:p>
                <a:pPr lvl="3"/>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1500" y="1790700"/>
                <a:ext cx="11125200" cy="4386263"/>
              </a:xfrm>
              <a:blipFill rotWithShape="0">
                <a:blip r:embed="rId3"/>
                <a:stretch>
                  <a:fillRect l="-986" t="-2364"/>
                </a:stretch>
              </a:blipFill>
            </p:spPr>
            <p:txBody>
              <a:bodyPr/>
              <a:lstStyle/>
              <a:p>
                <a:r>
                  <a:rPr lang="en-US">
                    <a:noFill/>
                  </a:rPr>
                  <a:t> </a:t>
                </a:r>
              </a:p>
            </p:txBody>
          </p:sp>
        </mc:Fallback>
      </mc:AlternateContent>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05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Study Design</a:t>
            </a:r>
          </a:p>
        </p:txBody>
      </p:sp>
      <p:sp>
        <p:nvSpPr>
          <p:cNvPr id="3" name="Content Placeholder 2"/>
          <p:cNvSpPr>
            <a:spLocks noGrp="1"/>
          </p:cNvSpPr>
          <p:nvPr>
            <p:ph idx="1"/>
          </p:nvPr>
        </p:nvSpPr>
        <p:spPr>
          <a:xfrm>
            <a:off x="2292350" y="2286001"/>
            <a:ext cx="7289800" cy="914400"/>
          </a:xfrm>
        </p:spPr>
        <p:txBody>
          <a:bodyPr>
            <a:normAutofit fontScale="92500" lnSpcReduction="10000"/>
          </a:bodyPr>
          <a:lstStyle/>
          <a:p>
            <a:r>
              <a:rPr lang="en-US" sz="2400" dirty="0"/>
              <a:t>To select the sample of 7,000 adults, we will use a </a:t>
            </a:r>
            <a:r>
              <a:rPr lang="en-US" sz="2400" b="1" dirty="0"/>
              <a:t>stratified, multi-stage cluster design</a:t>
            </a:r>
            <a:r>
              <a:rPr lang="en-US" sz="2400" dirty="0"/>
              <a:t/>
            </a:r>
            <a:br>
              <a:rPr lang="en-US" sz="2400" dirty="0"/>
            </a:br>
            <a:endParaRPr lang="en-US" sz="2400" dirty="0"/>
          </a:p>
        </p:txBody>
      </p:sp>
      <p:sp>
        <p:nvSpPr>
          <p:cNvPr id="4" name="TextBox 3"/>
          <p:cNvSpPr txBox="1"/>
          <p:nvPr/>
        </p:nvSpPr>
        <p:spPr>
          <a:xfrm>
            <a:off x="2362200" y="4114801"/>
            <a:ext cx="7086600" cy="1508105"/>
          </a:xfrm>
          <a:prstGeom prst="rect">
            <a:avLst/>
          </a:prstGeom>
          <a:noFill/>
        </p:spPr>
        <p:txBody>
          <a:bodyPr wrap="square" rtlCol="0">
            <a:spAutoFit/>
          </a:bodyPr>
          <a:lstStyle/>
          <a:p>
            <a:pPr eaLnBrk="1" fontAlgn="t" hangingPunct="1"/>
            <a:r>
              <a:rPr lang="en-US" sz="2000" b="1" dirty="0"/>
              <a:t>Multi-stage design</a:t>
            </a:r>
            <a:r>
              <a:rPr lang="en-US" sz="2000" dirty="0"/>
              <a:t> - there are 4 </a:t>
            </a:r>
            <a:r>
              <a:rPr lang="en-US" sz="2000" dirty="0" smtClean="0"/>
              <a:t>stages of sampling:</a:t>
            </a:r>
            <a:endParaRPr lang="en-US" sz="2000" dirty="0"/>
          </a:p>
          <a:p>
            <a:pPr marL="471488" lvl="1" indent="-342900" fontAlgn="t">
              <a:buClr>
                <a:schemeClr val="accent2"/>
              </a:buClr>
              <a:buFont typeface="+mj-lt"/>
              <a:buAutoNum type="arabicPeriod"/>
            </a:pPr>
            <a:r>
              <a:rPr lang="en-US" dirty="0"/>
              <a:t>Strata </a:t>
            </a:r>
            <a:endParaRPr lang="en-US" dirty="0" smtClean="0"/>
          </a:p>
          <a:p>
            <a:pPr marL="471488" lvl="1" indent="-342900" fontAlgn="t">
              <a:buClr>
                <a:schemeClr val="accent2"/>
              </a:buClr>
              <a:buFont typeface="+mj-lt"/>
              <a:buAutoNum type="arabicPeriod"/>
            </a:pPr>
            <a:r>
              <a:rPr lang="en-US" dirty="0" smtClean="0"/>
              <a:t>Clusters </a:t>
            </a:r>
          </a:p>
          <a:p>
            <a:pPr marL="471488" lvl="1" indent="-342900" fontAlgn="t">
              <a:buClr>
                <a:schemeClr val="accent2"/>
              </a:buClr>
              <a:buFont typeface="+mj-lt"/>
              <a:buAutoNum type="arabicPeriod"/>
            </a:pPr>
            <a:r>
              <a:rPr lang="en-US" dirty="0" smtClean="0"/>
              <a:t>Households </a:t>
            </a:r>
          </a:p>
          <a:p>
            <a:pPr marL="471488" lvl="1" indent="-342900" fontAlgn="t">
              <a:buClr>
                <a:schemeClr val="accent2"/>
              </a:buClr>
              <a:buFont typeface="+mj-lt"/>
              <a:buAutoNum type="arabicPeriod"/>
            </a:pPr>
            <a:r>
              <a:rPr lang="en-US" dirty="0" smtClean="0"/>
              <a:t>Participants</a:t>
            </a:r>
            <a:endParaRPr lang="en-US" dirty="0"/>
          </a:p>
        </p:txBody>
      </p:sp>
      <p:sp>
        <p:nvSpPr>
          <p:cNvPr id="5" name="Down Arrow 4"/>
          <p:cNvSpPr/>
          <p:nvPr/>
        </p:nvSpPr>
        <p:spPr>
          <a:xfrm>
            <a:off x="4267200" y="3124200"/>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53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9280"/>
            <a:ext cx="4232728" cy="1325563"/>
          </a:xfrm>
        </p:spPr>
        <p:txBody>
          <a:bodyPr>
            <a:normAutofit/>
          </a:bodyPr>
          <a:lstStyle/>
          <a:p>
            <a:r>
              <a:rPr lang="en-US" sz="3600" dirty="0" smtClean="0"/>
              <a:t>Stage 1: Stratification </a:t>
            </a:r>
            <a:endParaRPr lang="en-US" sz="3600" dirty="0"/>
          </a:p>
        </p:txBody>
      </p:sp>
      <p:sp>
        <p:nvSpPr>
          <p:cNvPr id="8" name="Content Placeholder 2"/>
          <p:cNvSpPr>
            <a:spLocks noGrp="1"/>
          </p:cNvSpPr>
          <p:nvPr>
            <p:ph idx="1"/>
          </p:nvPr>
        </p:nvSpPr>
        <p:spPr>
          <a:xfrm>
            <a:off x="783771" y="1744843"/>
            <a:ext cx="10515600" cy="3384401"/>
          </a:xfrm>
        </p:spPr>
        <p:txBody>
          <a:bodyPr>
            <a:normAutofit/>
          </a:bodyPr>
          <a:lstStyle/>
          <a:p>
            <a:pPr marL="0" indent="0">
              <a:buNone/>
            </a:pPr>
            <a:r>
              <a:rPr lang="en-US" sz="2000" dirty="0"/>
              <a:t>The population was divided into 16 </a:t>
            </a:r>
            <a:r>
              <a:rPr lang="en-US" sz="2000" dirty="0" smtClean="0"/>
              <a:t>strata:</a:t>
            </a:r>
            <a:endParaRPr lang="en-US" sz="2000" dirty="0"/>
          </a:p>
          <a:p>
            <a:pPr marL="1657350" lvl="3" indent="-285750"/>
            <a:r>
              <a:rPr lang="en-US" sz="2000" dirty="0"/>
              <a:t>6 self-representing cities </a:t>
            </a:r>
          </a:p>
          <a:p>
            <a:pPr marL="2114550" lvl="4" indent="-285750"/>
            <a:r>
              <a:rPr lang="en-US" sz="1400" dirty="0"/>
              <a:t>Tbilisi, Kutaisi, Batumi, Zugdidi, Telavi, </a:t>
            </a:r>
            <a:r>
              <a:rPr lang="en-US" sz="1400" dirty="0" smtClean="0"/>
              <a:t>Rustavi</a:t>
            </a:r>
            <a:endParaRPr lang="en-US" sz="1400" dirty="0"/>
          </a:p>
          <a:p>
            <a:pPr marL="1657350" lvl="3" indent="-285750"/>
            <a:r>
              <a:rPr lang="en-US" sz="2000" dirty="0"/>
              <a:t>10 regional areas outside these cities. </a:t>
            </a:r>
          </a:p>
          <a:p>
            <a:pPr marL="2114550" lvl="4" indent="-285750"/>
            <a:r>
              <a:rPr lang="en-US" sz="1400" dirty="0"/>
              <a:t>Adjara, </a:t>
            </a:r>
            <a:r>
              <a:rPr lang="en-US" sz="1400" dirty="0" err="1"/>
              <a:t>Guria</a:t>
            </a:r>
            <a:r>
              <a:rPr lang="en-US" sz="1400" dirty="0"/>
              <a:t>, </a:t>
            </a:r>
            <a:r>
              <a:rPr lang="en-US" sz="1400" dirty="0" err="1"/>
              <a:t>Imereti</a:t>
            </a:r>
            <a:r>
              <a:rPr lang="en-US" sz="1400" dirty="0"/>
              <a:t>, Kakheti, </a:t>
            </a:r>
            <a:r>
              <a:rPr lang="en-US" sz="1400" dirty="0" err="1"/>
              <a:t>Mtskheta-Mtianeti</a:t>
            </a:r>
            <a:r>
              <a:rPr lang="en-US" sz="1400" dirty="0"/>
              <a:t>, </a:t>
            </a:r>
            <a:r>
              <a:rPr lang="en-US" sz="1400" dirty="0" err="1"/>
              <a:t>Racha-Lechkhumi</a:t>
            </a:r>
            <a:r>
              <a:rPr lang="en-US" sz="1400" dirty="0"/>
              <a:t> and </a:t>
            </a:r>
            <a:r>
              <a:rPr lang="en-US" sz="1400" dirty="0" err="1"/>
              <a:t>Kvemo</a:t>
            </a:r>
            <a:r>
              <a:rPr lang="en-US" sz="1400" dirty="0"/>
              <a:t> </a:t>
            </a:r>
            <a:r>
              <a:rPr lang="en-US" sz="1400" dirty="0" err="1"/>
              <a:t>Svaneti</a:t>
            </a:r>
            <a:r>
              <a:rPr lang="en-US" sz="1400" dirty="0"/>
              <a:t>, </a:t>
            </a:r>
            <a:r>
              <a:rPr lang="en-US" sz="1400" dirty="0" err="1"/>
              <a:t>Samegrelo-Zemo</a:t>
            </a:r>
            <a:r>
              <a:rPr lang="en-US" sz="1400" dirty="0"/>
              <a:t> </a:t>
            </a:r>
            <a:r>
              <a:rPr lang="en-US" sz="1400" dirty="0" err="1"/>
              <a:t>Svaneti</a:t>
            </a:r>
            <a:r>
              <a:rPr lang="en-US" sz="1400" dirty="0"/>
              <a:t>, </a:t>
            </a:r>
            <a:r>
              <a:rPr lang="en-US" sz="1400" dirty="0" err="1"/>
              <a:t>Samtskhe-Javakheti</a:t>
            </a:r>
            <a:r>
              <a:rPr lang="en-US" sz="1400" dirty="0"/>
              <a:t>, </a:t>
            </a:r>
            <a:r>
              <a:rPr lang="en-US" sz="1400" dirty="0" err="1"/>
              <a:t>Kvemo</a:t>
            </a:r>
            <a:r>
              <a:rPr lang="en-US" sz="1400" dirty="0"/>
              <a:t> </a:t>
            </a:r>
            <a:r>
              <a:rPr lang="en-US" sz="1400" dirty="0" err="1"/>
              <a:t>Kartli</a:t>
            </a:r>
            <a:r>
              <a:rPr lang="en-US" sz="1400" dirty="0"/>
              <a:t>, and </a:t>
            </a:r>
            <a:r>
              <a:rPr lang="en-US" sz="1400" dirty="0" err="1"/>
              <a:t>Shida</a:t>
            </a:r>
            <a:r>
              <a:rPr lang="en-US" sz="1400" dirty="0"/>
              <a:t> </a:t>
            </a:r>
            <a:r>
              <a:rPr lang="en-US" sz="1400" dirty="0" err="1"/>
              <a:t>Kartli</a:t>
            </a:r>
            <a:endParaRPr lang="en-US" sz="1400" dirty="0"/>
          </a:p>
          <a:p>
            <a:pPr marL="0" indent="0">
              <a:buNone/>
            </a:pPr>
            <a:r>
              <a:rPr lang="en-US" sz="2000" dirty="0"/>
              <a:t>These strata are:</a:t>
            </a:r>
          </a:p>
          <a:p>
            <a:pPr marL="1657350" indent="285750">
              <a:buFont typeface="+mj-lt"/>
              <a:buAutoNum type="arabicPeriod"/>
            </a:pPr>
            <a:r>
              <a:rPr lang="en-US" sz="2000" b="1" dirty="0"/>
              <a:t>Non-overlapping </a:t>
            </a:r>
            <a:r>
              <a:rPr lang="en-US" sz="2000" dirty="0"/>
              <a:t>(each person is in only 1 stratum)</a:t>
            </a:r>
          </a:p>
          <a:p>
            <a:pPr marL="1657350" indent="285750">
              <a:buFont typeface="+mj-lt"/>
              <a:buAutoNum type="arabicPeriod"/>
            </a:pPr>
            <a:r>
              <a:rPr lang="en-US" sz="2000" b="1" dirty="0"/>
              <a:t>Collectively exhaustive </a:t>
            </a:r>
            <a:r>
              <a:rPr lang="en-US" sz="2000" dirty="0"/>
              <a:t>(the strata include all </a:t>
            </a:r>
            <a:br>
              <a:rPr lang="en-US" sz="2000" dirty="0"/>
            </a:br>
            <a:r>
              <a:rPr lang="en-US" sz="2000" dirty="0"/>
              <a:t>     members of the population)</a:t>
            </a:r>
          </a:p>
          <a:p>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47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517173"/>
            <a:ext cx="10515600" cy="841430"/>
          </a:xfrm>
        </p:spPr>
        <p:txBody>
          <a:bodyPr/>
          <a:lstStyle/>
          <a:p>
            <a:r>
              <a:rPr lang="en-US" sz="4000" dirty="0"/>
              <a:t>Stage 1: Stratification </a:t>
            </a:r>
          </a:p>
        </p:txBody>
      </p:sp>
      <p:sp>
        <p:nvSpPr>
          <p:cNvPr id="3" name="Content Placeholder 2"/>
          <p:cNvSpPr>
            <a:spLocks noGrp="1"/>
          </p:cNvSpPr>
          <p:nvPr>
            <p:ph idx="1"/>
          </p:nvPr>
        </p:nvSpPr>
        <p:spPr>
          <a:xfrm>
            <a:off x="1505275" y="1590281"/>
            <a:ext cx="8153400" cy="4876800"/>
          </a:xfrm>
        </p:spPr>
        <p:txBody>
          <a:bodyPr/>
          <a:lstStyle/>
          <a:p>
            <a:r>
              <a:rPr lang="en-US" sz="2400" dirty="0" smtClean="0"/>
              <a:t>Example </a:t>
            </a:r>
            <a:r>
              <a:rPr lang="en-US" sz="2400" dirty="0"/>
              <a:t>of a stratum: </a:t>
            </a:r>
            <a:endParaRPr lang="en-US" sz="2400" dirty="0" smtClean="0"/>
          </a:p>
          <a:p>
            <a:pPr marL="457200" lvl="1" indent="0">
              <a:buNone/>
            </a:pPr>
            <a:r>
              <a:rPr lang="en-US" sz="2000" dirty="0" smtClean="0"/>
              <a:t>Tbilisi</a:t>
            </a:r>
            <a:endParaRPr lang="en-US" sz="2000" dirty="0"/>
          </a:p>
          <a:p>
            <a:pPr marL="685800" lvl="2" indent="0">
              <a:buNone/>
            </a:pP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415" t="8035" r="800" b="19785"/>
          <a:stretch/>
        </p:blipFill>
        <p:spPr bwMode="auto">
          <a:xfrm>
            <a:off x="3233194" y="2198342"/>
            <a:ext cx="5935624" cy="3365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743337" y="2198342"/>
            <a:ext cx="4038462" cy="21668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0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of sample</a:t>
            </a:r>
            <a:endParaRPr lang="en-US" dirty="0"/>
          </a:p>
        </p:txBody>
      </p:sp>
      <p:sp>
        <p:nvSpPr>
          <p:cNvPr id="3" name="Content Placeholder 2"/>
          <p:cNvSpPr>
            <a:spLocks noGrp="1"/>
          </p:cNvSpPr>
          <p:nvPr>
            <p:ph idx="1"/>
          </p:nvPr>
        </p:nvSpPr>
        <p:spPr>
          <a:xfrm>
            <a:off x="529590" y="1814195"/>
            <a:ext cx="10873740" cy="4351338"/>
          </a:xfrm>
        </p:spPr>
        <p:txBody>
          <a:bodyPr>
            <a:normAutofit/>
          </a:bodyPr>
          <a:lstStyle/>
          <a:p>
            <a:pPr marL="457200" indent="-457200">
              <a:buFont typeface="+mj-lt"/>
              <a:buAutoNum type="arabicPeriod"/>
            </a:pPr>
            <a:r>
              <a:rPr lang="en-US" sz="2200" dirty="0" smtClean="0"/>
              <a:t>Allocated a sample size of 1,000 persons (or 40 clusters x 25 persons per cluster) to Tbilisi </a:t>
            </a:r>
          </a:p>
          <a:p>
            <a:pPr lvl="1"/>
            <a:r>
              <a:rPr lang="en-US" sz="1800" dirty="0" smtClean="0"/>
              <a:t>expected precision of ±2.7% </a:t>
            </a:r>
          </a:p>
          <a:p>
            <a:pPr marL="457200" indent="-457200">
              <a:buFont typeface="+mj-lt"/>
              <a:buAutoNum type="arabicPeriod"/>
            </a:pPr>
            <a:r>
              <a:rPr lang="en-US" sz="2200" dirty="0" smtClean="0"/>
              <a:t>Allocated a sample size of 400 persons (or 16 clusters x 25 persons) to each of the other five large cities</a:t>
            </a:r>
          </a:p>
          <a:p>
            <a:pPr lvl="1"/>
            <a:r>
              <a:rPr lang="en-US" sz="1800" dirty="0" smtClean="0"/>
              <a:t>expected precision of ±4.5%</a:t>
            </a:r>
          </a:p>
          <a:p>
            <a:pPr marL="457200" indent="-457200">
              <a:buFont typeface="+mj-lt"/>
              <a:buAutoNum type="arabicPeriod"/>
            </a:pPr>
            <a:r>
              <a:rPr lang="en-US" sz="2200" dirty="0" smtClean="0"/>
              <a:t>This strategy left 4,000 </a:t>
            </a:r>
            <a:r>
              <a:rPr lang="en-US" sz="2200" dirty="0" smtClean="0"/>
              <a:t>people </a:t>
            </a:r>
            <a:r>
              <a:rPr lang="en-US" sz="2200" dirty="0" smtClean="0"/>
              <a:t>(or 160 clusters x 25 persons) to be allocated proportionally across the ten regional areas</a:t>
            </a:r>
          </a:p>
          <a:p>
            <a:pPr lvl="1"/>
            <a:r>
              <a:rPr lang="en-US" sz="1800" dirty="0" smtClean="0"/>
              <a:t>expected range of precision from ±1.7% to ±2.9%</a:t>
            </a:r>
          </a:p>
          <a:p>
            <a:pPr marL="457200" lvl="1" indent="0">
              <a:buNone/>
            </a:pPr>
            <a:endParaRPr lang="en-US" sz="1800" dirty="0" smtClean="0"/>
          </a:p>
          <a:p>
            <a:pPr marL="0" indent="0">
              <a:buNone/>
            </a:pPr>
            <a:r>
              <a:rPr lang="en-US" sz="2200" dirty="0" smtClean="0"/>
              <a:t>Note: Independent estimates for 4 regions will not be obtained due to the low number of clusters allocated to these regions during population proportional to size (PPS) sampling.</a:t>
            </a:r>
          </a:p>
          <a:p>
            <a:endParaRPr lang="en-US" dirty="0" smtClean="0"/>
          </a:p>
          <a:p>
            <a:pPr lvl="1"/>
            <a:endParaRPr lang="en-US" dirty="0"/>
          </a:p>
          <a:p>
            <a:pPr lvl="1"/>
            <a:endParaRPr lang="en-US" dirty="0" smtClean="0"/>
          </a:p>
          <a:p>
            <a:pPr lvl="1"/>
            <a:endParaRPr lang="en-US" dirty="0" smtClean="0"/>
          </a:p>
          <a:p>
            <a:pPr lvl="1"/>
            <a:endParaRPr lang="en-US" dirty="0"/>
          </a:p>
          <a:p>
            <a:pPr marL="457200" lvl="1" indent="0">
              <a:buNone/>
            </a:pP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70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34" y="263144"/>
            <a:ext cx="2209800" cy="673100"/>
          </a:xfrm>
        </p:spPr>
        <p:txBody>
          <a:bodyPr>
            <a:normAutofit/>
          </a:bodyPr>
          <a:lstStyle/>
          <a:p>
            <a:pPr algn="ctr"/>
            <a:r>
              <a:rPr lang="en-US" sz="4000" dirty="0" smtClean="0"/>
              <a:t>Stratum</a:t>
            </a:r>
            <a:endParaRPr lang="en-US" sz="4000" dirty="0"/>
          </a:p>
        </p:txBody>
      </p:sp>
      <p:graphicFrame>
        <p:nvGraphicFramePr>
          <p:cNvPr id="4" name="Content Placeholder 3"/>
          <p:cNvGraphicFramePr>
            <a:graphicFrameLocks noGrp="1"/>
          </p:cNvGraphicFramePr>
          <p:nvPr>
            <p:ph idx="1"/>
            <p:extLst/>
          </p:nvPr>
        </p:nvGraphicFramePr>
        <p:xfrm>
          <a:off x="1570296" y="1038225"/>
          <a:ext cx="8794676" cy="2013456"/>
        </p:xfrm>
        <a:graphic>
          <a:graphicData uri="http://schemas.openxmlformats.org/drawingml/2006/table">
            <a:tbl>
              <a:tblPr firstRow="1" firstCol="1" bandRow="1">
                <a:tableStyleId>{5C22544A-7EE6-4342-B048-85BDC9FD1C3A}</a:tableStyleId>
              </a:tblPr>
              <a:tblGrid>
                <a:gridCol w="674577"/>
                <a:gridCol w="1276363"/>
                <a:gridCol w="2536664"/>
                <a:gridCol w="2540000"/>
                <a:gridCol w="1767072"/>
              </a:tblGrid>
              <a:tr h="181231">
                <a:tc>
                  <a:txBody>
                    <a:bodyPr/>
                    <a:lstStyle/>
                    <a:p>
                      <a:pPr marL="0" marR="0" algn="ctr">
                        <a:lnSpc>
                          <a:spcPct val="115000"/>
                        </a:lnSpc>
                        <a:spcBef>
                          <a:spcPts val="0"/>
                        </a:spcBef>
                        <a:spcAft>
                          <a:spcPts val="0"/>
                        </a:spcAft>
                      </a:pPr>
                      <a:r>
                        <a:rPr lang="en-US" sz="1200" dirty="0">
                          <a:effectLst/>
                        </a:rPr>
                        <a:t>Stratum</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City</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Region</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2014 Civil Registry </a:t>
                      </a:r>
                      <a:r>
                        <a:rPr lang="en-US" sz="1200" dirty="0" smtClean="0">
                          <a:effectLst/>
                        </a:rPr>
                        <a:t>Population of City*</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 Cluster allocation</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1</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Tbilisi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Tbilisi</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969,514</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40</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2</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Batumi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Adjara</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135,284</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16</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3</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Kutaisi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err="1">
                          <a:effectLst/>
                        </a:rPr>
                        <a:t>Imereti</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153,548</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16</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4</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Telavi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Kakheti</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19,663</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16</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5</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Rustavi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Kvemo Kartli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109,566</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16</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6</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Zugdidi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Samegrelo-Zemo Svaneti</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35,420</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16</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r h="257592">
                <a:tc>
                  <a:txBody>
                    <a:bodyPr/>
                    <a:lstStyle/>
                    <a:p>
                      <a:pPr marL="0" marR="0" algn="ctr">
                        <a:lnSpc>
                          <a:spcPct val="115000"/>
                        </a:lnSpc>
                        <a:spcBef>
                          <a:spcPts val="0"/>
                        </a:spcBef>
                        <a:spcAft>
                          <a:spcPts val="0"/>
                        </a:spcAft>
                      </a:pPr>
                      <a:r>
                        <a:rPr lang="en-US" sz="1200">
                          <a:effectLst/>
                        </a:rPr>
                        <a:t> </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 </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Total</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a:effectLst/>
                        </a:rPr>
                        <a:t>1,422,995</a:t>
                      </a:r>
                      <a:endPar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c>
                  <a:txBody>
                    <a:bodyPr/>
                    <a:lstStyle/>
                    <a:p>
                      <a:pPr marL="0" marR="0" algn="ctr">
                        <a:lnSpc>
                          <a:spcPct val="115000"/>
                        </a:lnSpc>
                        <a:spcBef>
                          <a:spcPts val="0"/>
                        </a:spcBef>
                        <a:spcAft>
                          <a:spcPts val="0"/>
                        </a:spcAft>
                      </a:pPr>
                      <a:r>
                        <a:rPr lang="en-US" sz="1200" dirty="0">
                          <a:effectLst/>
                        </a:rPr>
                        <a:t>120</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07" marR="57707" marT="0" marB="0" anchor="ctr"/>
                </a:tc>
              </a:tr>
            </a:tbl>
          </a:graphicData>
        </a:graphic>
      </p:graphicFrame>
      <p:graphicFrame>
        <p:nvGraphicFramePr>
          <p:cNvPr id="5" name="Content Placeholder 3"/>
          <p:cNvGraphicFramePr>
            <a:graphicFrameLocks/>
          </p:cNvGraphicFramePr>
          <p:nvPr>
            <p:extLst/>
          </p:nvPr>
        </p:nvGraphicFramePr>
        <p:xfrm>
          <a:off x="1543125" y="3153662"/>
          <a:ext cx="8821847" cy="3425825"/>
        </p:xfrm>
        <a:graphic>
          <a:graphicData uri="http://schemas.openxmlformats.org/drawingml/2006/table">
            <a:tbl>
              <a:tblPr firstRow="1" firstCol="1" bandRow="1">
                <a:tableStyleId>{5C22544A-7EE6-4342-B048-85BDC9FD1C3A}</a:tableStyleId>
              </a:tblPr>
              <a:tblGrid>
                <a:gridCol w="676661"/>
                <a:gridCol w="1268113"/>
                <a:gridCol w="2557301"/>
                <a:gridCol w="2540000"/>
                <a:gridCol w="1779772"/>
              </a:tblGrid>
              <a:tr h="408305">
                <a:tc>
                  <a:txBody>
                    <a:bodyPr/>
                    <a:lstStyle/>
                    <a:p>
                      <a:pPr marL="0" marR="0" algn="ctr">
                        <a:lnSpc>
                          <a:spcPct val="100000"/>
                        </a:lnSpc>
                        <a:spcBef>
                          <a:spcPts val="0"/>
                        </a:spcBef>
                        <a:spcAft>
                          <a:spcPts val="0"/>
                        </a:spcAft>
                      </a:pPr>
                      <a:r>
                        <a:rPr lang="en-US" sz="1200" dirty="0">
                          <a:effectLst/>
                        </a:rPr>
                        <a:t>Stratum</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405" marR="55405" marT="0" marB="0" anchor="ctr"/>
                </a:tc>
                <a:tc>
                  <a:txBody>
                    <a:bodyPr/>
                    <a:lstStyle/>
                    <a:p>
                      <a:pPr marL="0" marR="0" algn="ctr">
                        <a:lnSpc>
                          <a:spcPct val="100000"/>
                        </a:lnSpc>
                        <a:spcBef>
                          <a:spcPts val="0"/>
                        </a:spcBef>
                        <a:spcAft>
                          <a:spcPts val="0"/>
                        </a:spcAft>
                      </a:pPr>
                      <a:r>
                        <a:rPr lang="en-US" sz="1200" dirty="0">
                          <a:effectLst/>
                        </a:rPr>
                        <a:t>City</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5405" marR="55405" marT="0" marB="0" anchor="ctr"/>
                </a:tc>
                <a:tc>
                  <a:txBody>
                    <a:bodyPr/>
                    <a:lstStyle/>
                    <a:p>
                      <a:pPr marL="0" marR="0" algn="ctr">
                        <a:lnSpc>
                          <a:spcPct val="100000"/>
                        </a:lnSpc>
                        <a:spcBef>
                          <a:spcPts val="0"/>
                        </a:spcBef>
                        <a:spcAft>
                          <a:spcPts val="0"/>
                        </a:spcAft>
                      </a:pPr>
                      <a:r>
                        <a:rPr lang="en-US" sz="1200" dirty="0">
                          <a:effectLst/>
                          <a:latin typeface="+mn-lt"/>
                        </a:rPr>
                        <a:t>Region</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2014 Civil Registry Population </a:t>
                      </a:r>
                      <a:endParaRPr lang="en-US" sz="1200" dirty="0" smtClean="0">
                        <a:effectLst/>
                        <a:latin typeface="+mn-lt"/>
                      </a:endParaRPr>
                    </a:p>
                    <a:p>
                      <a:pPr marL="0" marR="0" algn="ctr">
                        <a:lnSpc>
                          <a:spcPct val="100000"/>
                        </a:lnSpc>
                        <a:spcBef>
                          <a:spcPts val="0"/>
                        </a:spcBef>
                        <a:spcAft>
                          <a:spcPts val="0"/>
                        </a:spcAft>
                      </a:pPr>
                      <a:r>
                        <a:rPr lang="en-US" sz="1200" dirty="0" smtClean="0">
                          <a:effectLst/>
                          <a:latin typeface="+mn-lt"/>
                        </a:rPr>
                        <a:t>(</a:t>
                      </a:r>
                      <a:r>
                        <a:rPr lang="en-US" sz="1200" dirty="0">
                          <a:effectLst/>
                          <a:latin typeface="+mn-lt"/>
                        </a:rPr>
                        <a:t>after capitol city removed)</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Cluster allocation</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dirty="0">
                          <a:effectLst/>
                          <a:latin typeface="+mn-lt"/>
                        </a:rPr>
                        <a:t>7</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algn="ctr">
                        <a:lnSpc>
                          <a:spcPct val="100000"/>
                        </a:lnSpc>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Adjara</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171,634</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a:effectLst/>
                          <a:latin typeface="+mn-lt"/>
                        </a:rPr>
                        <a:t>14</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8</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Guria</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113,223</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9</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9</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Imereti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392,028</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a:effectLst/>
                          <a:latin typeface="+mn-lt"/>
                        </a:rPr>
                        <a:t>31</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10</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Kakheti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295,004</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a:effectLst/>
                          <a:latin typeface="+mn-lt"/>
                        </a:rPr>
                        <a:t>23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11</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Mtskheta-Mtianeti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88,828</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a:effectLst/>
                          <a:latin typeface="+mn-lt"/>
                        </a:rPr>
                        <a:t>7</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12</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Racha-Lechkhumi</a:t>
                      </a:r>
                      <a:r>
                        <a:rPr lang="en-US" sz="1200" dirty="0">
                          <a:effectLst/>
                          <a:latin typeface="+mn-lt"/>
                        </a:rPr>
                        <a:t> and </a:t>
                      </a:r>
                      <a:r>
                        <a:rPr lang="en-US" sz="1200" dirty="0" err="1">
                          <a:effectLst/>
                          <a:latin typeface="+mn-lt"/>
                        </a:rPr>
                        <a:t>Kvemo</a:t>
                      </a:r>
                      <a:r>
                        <a:rPr lang="en-US" sz="1200" dirty="0">
                          <a:effectLst/>
                          <a:latin typeface="+mn-lt"/>
                        </a:rPr>
                        <a:t> </a:t>
                      </a:r>
                      <a:r>
                        <a:rPr lang="en-US" sz="1200" dirty="0" err="1">
                          <a:effectLst/>
                          <a:latin typeface="+mn-lt"/>
                        </a:rPr>
                        <a:t>Svaneti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35,630</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3</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13</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Samegrelo-Zemo</a:t>
                      </a:r>
                      <a:r>
                        <a:rPr lang="en-US" sz="1200" dirty="0">
                          <a:effectLst/>
                          <a:latin typeface="+mn-lt"/>
                        </a:rPr>
                        <a:t> </a:t>
                      </a:r>
                      <a:r>
                        <a:rPr lang="en-US" sz="1200" dirty="0" err="1">
                          <a:effectLst/>
                          <a:latin typeface="+mn-lt"/>
                        </a:rPr>
                        <a:t>Svaneti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257,288</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20</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14</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Samtskhe-Javakheti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153,978</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12</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15</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Kvemo</a:t>
                      </a:r>
                      <a:r>
                        <a:rPr lang="en-US" sz="1200" dirty="0">
                          <a:effectLst/>
                          <a:latin typeface="+mn-lt"/>
                        </a:rPr>
                        <a:t> </a:t>
                      </a:r>
                      <a:r>
                        <a:rPr lang="en-US" sz="1200" dirty="0" err="1">
                          <a:effectLst/>
                          <a:latin typeface="+mn-lt"/>
                        </a:rPr>
                        <a:t>Kartli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298,517</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23</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r>
                        <a:rPr lang="en-US" sz="1200">
                          <a:effectLst/>
                          <a:latin typeface="+mn-lt"/>
                        </a:rPr>
                        <a:t>16</a:t>
                      </a: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t>N/A</a:t>
                      </a:r>
                      <a:endParaRPr lang="en-US" sz="1200" dirty="0"/>
                    </a:p>
                  </a:txBody>
                  <a:tcPr marL="65844" marR="65844" marT="0" marB="0" anchor="ctr"/>
                </a:tc>
                <a:tc>
                  <a:txBody>
                    <a:bodyPr/>
                    <a:lstStyle/>
                    <a:p>
                      <a:pPr marL="0" marR="0" algn="ctr">
                        <a:lnSpc>
                          <a:spcPct val="100000"/>
                        </a:lnSpc>
                        <a:spcBef>
                          <a:spcPts val="0"/>
                        </a:spcBef>
                        <a:spcAft>
                          <a:spcPts val="0"/>
                        </a:spcAft>
                      </a:pPr>
                      <a:r>
                        <a:rPr lang="en-US" sz="1200" dirty="0" err="1">
                          <a:effectLst/>
                          <a:latin typeface="+mn-lt"/>
                        </a:rPr>
                        <a:t>Shida</a:t>
                      </a:r>
                      <a:r>
                        <a:rPr lang="en-US" sz="1200" dirty="0">
                          <a:effectLst/>
                          <a:latin typeface="+mn-lt"/>
                        </a:rPr>
                        <a:t> </a:t>
                      </a:r>
                      <a:r>
                        <a:rPr lang="en-US" sz="1200" dirty="0" err="1">
                          <a:effectLst/>
                          <a:latin typeface="+mn-lt"/>
                        </a:rPr>
                        <a:t>Kartli</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233,727</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r>
                        <a:rPr lang="en-US" sz="1200" dirty="0">
                          <a:effectLst/>
                          <a:latin typeface="+mn-lt"/>
                        </a:rPr>
                        <a:t>18</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r h="274320">
                <a:tc>
                  <a:txBody>
                    <a:bodyPr/>
                    <a:lstStyle/>
                    <a:p>
                      <a:pPr marL="0" marR="0" algn="ctr">
                        <a:lnSpc>
                          <a:spcPct val="100000"/>
                        </a:lnSpc>
                        <a:spcBef>
                          <a:spcPts val="0"/>
                        </a:spcBef>
                        <a:spcAft>
                          <a:spcPts val="0"/>
                        </a:spcAft>
                      </a:pPr>
                      <a:endParaRPr lang="en-US" sz="120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algn="ctr">
                        <a:lnSpc>
                          <a:spcPct val="100000"/>
                        </a:lnSpc>
                        <a:spcBef>
                          <a:spcPts val="0"/>
                        </a:spcBef>
                        <a:spcAft>
                          <a:spcPts val="0"/>
                        </a:spcAft>
                      </a:pP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effectLst/>
                          <a:latin typeface="+mn-lt"/>
                        </a:rPr>
                        <a:t>Total</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effectLst/>
                          <a:latin typeface="+mn-lt"/>
                        </a:rPr>
                        <a:t>2,039,857</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mn-lt"/>
                        </a:rPr>
                        <a:t>160</a:t>
                      </a: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65844" marR="65844" marT="0" marB="0" anchor="ctr"/>
                </a:tc>
              </a:tr>
            </a:tbl>
          </a:graphicData>
        </a:graphic>
      </p:graphicFrame>
    </p:spTree>
    <p:extLst>
      <p:ext uri="{BB962C8B-B14F-4D97-AF65-F5344CB8AC3E}">
        <p14:creationId xmlns:p14="http://schemas.microsoft.com/office/powerpoint/2010/main" val="2760472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988464" y="1955616"/>
            <a:ext cx="4541897" cy="369332"/>
          </a:xfrm>
          <a:prstGeom prst="rect">
            <a:avLst/>
          </a:prstGeom>
          <a:noFill/>
        </p:spPr>
        <p:txBody>
          <a:bodyPr wrap="square" rtlCol="0">
            <a:spAutoFit/>
          </a:bodyPr>
          <a:lstStyle/>
          <a:p>
            <a:pPr marL="1657350" indent="-1657350"/>
            <a:r>
              <a:rPr lang="en-US" dirty="0" smtClean="0"/>
              <a:t>Each </a:t>
            </a:r>
            <a:r>
              <a:rPr lang="en-US" dirty="0"/>
              <a:t>stratum is divided into multiple </a:t>
            </a:r>
            <a:r>
              <a:rPr lang="en-US" dirty="0" smtClean="0"/>
              <a:t>clusters</a:t>
            </a:r>
            <a:endParaRPr lang="en-US" dirty="0"/>
          </a:p>
        </p:txBody>
      </p:sp>
      <p:grpSp>
        <p:nvGrpSpPr>
          <p:cNvPr id="7" name="Group 6"/>
          <p:cNvGrpSpPr/>
          <p:nvPr/>
        </p:nvGrpSpPr>
        <p:grpSpPr>
          <a:xfrm>
            <a:off x="547557" y="2525485"/>
            <a:ext cx="11087867" cy="3072530"/>
            <a:chOff x="838200" y="2133600"/>
            <a:chExt cx="7345883" cy="2196194"/>
          </a:xfrm>
        </p:grpSpPr>
        <p:pic>
          <p:nvPicPr>
            <p:cNvPr id="8" name="Picture 7"/>
            <p:cNvPicPr>
              <a:picLocks noChangeAspect="1"/>
            </p:cNvPicPr>
            <p:nvPr/>
          </p:nvPicPr>
          <p:blipFill>
            <a:blip r:embed="rId3"/>
            <a:stretch>
              <a:fillRect/>
            </a:stretch>
          </p:blipFill>
          <p:spPr>
            <a:xfrm>
              <a:off x="5105400" y="2133600"/>
              <a:ext cx="3078683" cy="2196194"/>
            </a:xfrm>
            <a:prstGeom prst="rect">
              <a:avLst/>
            </a:prstGeom>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415" t="8035" r="800" b="19785"/>
            <a:stretch/>
          </p:blipFill>
          <p:spPr bwMode="auto">
            <a:xfrm>
              <a:off x="838200" y="2300658"/>
              <a:ext cx="3206219" cy="181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743200" y="3384097"/>
              <a:ext cx="304800" cy="273503"/>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200400" y="3520848"/>
              <a:ext cx="19050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2" name="Title 1"/>
          <p:cNvSpPr txBox="1">
            <a:spLocks/>
          </p:cNvSpPr>
          <p:nvPr/>
        </p:nvSpPr>
        <p:spPr>
          <a:xfrm>
            <a:off x="359229" y="517173"/>
            <a:ext cx="10515600" cy="84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Stage 2: Clustering </a:t>
            </a:r>
            <a:endParaRPr lang="en-US" sz="4000" dirty="0"/>
          </a:p>
        </p:txBody>
      </p:sp>
    </p:spTree>
    <p:extLst>
      <p:ext uri="{BB962C8B-B14F-4D97-AF65-F5344CB8AC3E}">
        <p14:creationId xmlns:p14="http://schemas.microsoft.com/office/powerpoint/2010/main" val="2356624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Team leads selected 25 households from each cluster to include in the sample using:</a:t>
            </a:r>
            <a:br>
              <a:rPr lang="en-US" dirty="0" smtClean="0"/>
            </a:br>
            <a:endParaRPr lang="en-US" dirty="0" smtClean="0"/>
          </a:p>
          <a:p>
            <a:pPr lvl="1"/>
            <a:r>
              <a:rPr lang="en-US" dirty="0" smtClean="0"/>
              <a:t>Population data</a:t>
            </a:r>
          </a:p>
          <a:p>
            <a:pPr lvl="1"/>
            <a:r>
              <a:rPr lang="en-US" dirty="0" smtClean="0"/>
              <a:t>Printed maps</a:t>
            </a:r>
          </a:p>
          <a:p>
            <a:pPr lvl="1"/>
            <a:r>
              <a:rPr lang="en-US" dirty="0" smtClean="0"/>
              <a:t>Skip pattern</a:t>
            </a:r>
          </a:p>
          <a:p>
            <a:endParaRPr lang="en-US" dirty="0" smtClean="0"/>
          </a:p>
          <a:p>
            <a:endParaRPr lang="en-US" dirty="0" smtClean="0"/>
          </a:p>
          <a:p>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2416"/>
          <a:stretch/>
        </p:blipFill>
        <p:spPr>
          <a:xfrm rot="20787711">
            <a:off x="4429840" y="3821185"/>
            <a:ext cx="3637123" cy="2413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741424">
            <a:off x="6622151" y="3942712"/>
            <a:ext cx="3643324" cy="2463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1"/>
          <p:cNvSpPr txBox="1">
            <a:spLocks/>
          </p:cNvSpPr>
          <p:nvPr/>
        </p:nvSpPr>
        <p:spPr>
          <a:xfrm>
            <a:off x="359229" y="517173"/>
            <a:ext cx="10515600" cy="84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Stage 3: Selected Households </a:t>
            </a:r>
            <a:endParaRPr lang="en-US" sz="4000" dirty="0"/>
          </a:p>
        </p:txBody>
      </p:sp>
    </p:spTree>
    <p:extLst>
      <p:ext uri="{BB962C8B-B14F-4D97-AF65-F5344CB8AC3E}">
        <p14:creationId xmlns:p14="http://schemas.microsoft.com/office/powerpoint/2010/main" val="386503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select households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Began at a random starting point in the cluster </a:t>
            </a:r>
            <a:endParaRPr lang="en-US" dirty="0"/>
          </a:p>
          <a:p>
            <a:pPr lvl="1"/>
            <a:r>
              <a:rPr lang="en-US" dirty="0"/>
              <a:t>C</a:t>
            </a:r>
            <a:r>
              <a:rPr lang="en-US" dirty="0" smtClean="0"/>
              <a:t>hosen </a:t>
            </a:r>
            <a:r>
              <a:rPr lang="en-US" dirty="0" smtClean="0"/>
              <a:t>beforehand based on the cluster map</a:t>
            </a:r>
          </a:p>
          <a:p>
            <a:pPr marL="514350" indent="-514350">
              <a:buFont typeface="+mj-lt"/>
              <a:buAutoNum type="arabicPeriod"/>
            </a:pPr>
            <a:r>
              <a:rPr lang="en-US" dirty="0" smtClean="0"/>
              <a:t>Used a skip pattern to select households (e.g., every 4th eligible household)</a:t>
            </a:r>
          </a:p>
          <a:p>
            <a:pPr lvl="1"/>
            <a:r>
              <a:rPr lang="en-US" dirty="0" smtClean="0"/>
              <a:t>The skip pattern was based on the population of the cluster</a:t>
            </a:r>
          </a:p>
          <a:p>
            <a:pPr lvl="1"/>
            <a:r>
              <a:rPr lang="en-US" dirty="0" smtClean="0"/>
              <a:t>For a larger population, the skip number will be larger </a:t>
            </a:r>
          </a:p>
          <a:p>
            <a:pPr lvl="1"/>
            <a:r>
              <a:rPr lang="en-US" dirty="0" smtClean="0"/>
              <a:t>For a smaller population, the skip number will be smaller</a:t>
            </a:r>
          </a:p>
          <a:p>
            <a:pPr marL="514350" indent="-514350">
              <a:buFont typeface="+mj-lt"/>
              <a:buAutoNum type="arabicPeriod"/>
            </a:pPr>
            <a:r>
              <a:rPr lang="en-US" dirty="0" smtClean="0"/>
              <a:t>Repeated until </a:t>
            </a:r>
            <a:r>
              <a:rPr lang="en-US" dirty="0" smtClean="0"/>
              <a:t>25 households had been selected from the cluster</a:t>
            </a: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04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9481" y="582307"/>
            <a:ext cx="5257800" cy="899159"/>
          </a:xfrm>
        </p:spPr>
        <p:txBody>
          <a:bodyPr>
            <a:normAutofit/>
          </a:bodyPr>
          <a:lstStyle/>
          <a:p>
            <a:r>
              <a:rPr lang="en-US" dirty="0" smtClean="0"/>
              <a:t>What is Stratification?</a:t>
            </a:r>
            <a:endParaRPr lang="en-US" dirty="0"/>
          </a:p>
        </p:txBody>
      </p:sp>
      <p:sp>
        <p:nvSpPr>
          <p:cNvPr id="4" name="Content Placeholder 3"/>
          <p:cNvSpPr>
            <a:spLocks noGrp="1"/>
          </p:cNvSpPr>
          <p:nvPr>
            <p:ph idx="1"/>
          </p:nvPr>
        </p:nvSpPr>
        <p:spPr>
          <a:xfrm>
            <a:off x="723900" y="1917701"/>
            <a:ext cx="10515600" cy="1955799"/>
          </a:xfrm>
        </p:spPr>
        <p:txBody>
          <a:bodyPr>
            <a:normAutofit/>
          </a:bodyPr>
          <a:lstStyle/>
          <a:p>
            <a:pPr marL="0" indent="0">
              <a:buNone/>
            </a:pPr>
            <a:r>
              <a:rPr lang="en-US" dirty="0"/>
              <a:t>Stratification is the process </a:t>
            </a:r>
            <a:r>
              <a:rPr lang="en-US" dirty="0" smtClean="0"/>
              <a:t>of: </a:t>
            </a:r>
          </a:p>
          <a:p>
            <a:pPr marL="971550" lvl="1" indent="-514350">
              <a:buAutoNum type="arabicParenR"/>
            </a:pPr>
            <a:r>
              <a:rPr lang="en-US" dirty="0"/>
              <a:t>D</a:t>
            </a:r>
            <a:r>
              <a:rPr lang="en-US" dirty="0" smtClean="0"/>
              <a:t>ividing </a:t>
            </a:r>
            <a:r>
              <a:rPr lang="en-US" dirty="0"/>
              <a:t>members of the population into non-overlapping and mutually exhaustive</a:t>
            </a:r>
            <a:r>
              <a:rPr lang="en-US" dirty="0" smtClean="0"/>
              <a:t> </a:t>
            </a:r>
            <a:r>
              <a:rPr lang="en-US" dirty="0"/>
              <a:t>subgroups </a:t>
            </a:r>
            <a:r>
              <a:rPr lang="en-US" dirty="0" smtClean="0"/>
              <a:t>(strata)</a:t>
            </a:r>
          </a:p>
          <a:p>
            <a:pPr marL="971550" lvl="1" indent="-514350">
              <a:buAutoNum type="arabicParenR"/>
            </a:pPr>
            <a:r>
              <a:rPr lang="en-US" dirty="0"/>
              <a:t>S</a:t>
            </a:r>
            <a:r>
              <a:rPr lang="en-US" dirty="0" smtClean="0"/>
              <a:t>ampling each strata independently</a:t>
            </a:r>
          </a:p>
          <a:p>
            <a:endParaRPr lang="en-US" dirty="0" smtClean="0"/>
          </a:p>
          <a:p>
            <a:pPr marL="0" indent="0">
              <a:buNone/>
            </a:pPr>
            <a:endParaRPr lang="en-US" dirty="0"/>
          </a:p>
        </p:txBody>
      </p:sp>
    </p:spTree>
    <p:extLst>
      <p:ext uri="{BB962C8B-B14F-4D97-AF65-F5344CB8AC3E}">
        <p14:creationId xmlns:p14="http://schemas.microsoft.com/office/powerpoint/2010/main" val="251060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p:cNvSpPr>
            <a:spLocks noGrp="1"/>
          </p:cNvSpPr>
          <p:nvPr>
            <p:ph idx="1"/>
          </p:nvPr>
        </p:nvSpPr>
        <p:spPr>
          <a:xfrm>
            <a:off x="952500" y="1841195"/>
            <a:ext cx="5943600" cy="4351338"/>
          </a:xfrm>
        </p:spPr>
        <p:txBody>
          <a:bodyPr>
            <a:normAutofit/>
          </a:bodyPr>
          <a:lstStyle/>
          <a:p>
            <a:pPr eaLnBrk="1" fontAlgn="t" hangingPunct="1"/>
            <a:r>
              <a:rPr lang="en-US" sz="2400" b="1" dirty="0"/>
              <a:t>Households </a:t>
            </a:r>
            <a:r>
              <a:rPr lang="en-US" sz="2400" b="1" dirty="0" smtClean="0"/>
              <a:t>could </a:t>
            </a:r>
            <a:r>
              <a:rPr lang="en-US" sz="2400" b="1" dirty="0"/>
              <a:t>be:</a:t>
            </a:r>
          </a:p>
          <a:p>
            <a:pPr lvl="1" eaLnBrk="1" fontAlgn="t" hangingPunct="1"/>
            <a:r>
              <a:rPr lang="en-US" sz="1800" dirty="0"/>
              <a:t>One person living alone </a:t>
            </a:r>
          </a:p>
          <a:p>
            <a:pPr marL="128588" lvl="1" indent="0" fontAlgn="t">
              <a:buNone/>
            </a:pPr>
            <a:r>
              <a:rPr lang="en-US" sz="1800" dirty="0"/>
              <a:t>	or</a:t>
            </a:r>
          </a:p>
          <a:p>
            <a:pPr lvl="1" eaLnBrk="1" fontAlgn="t" hangingPunct="1"/>
            <a:r>
              <a:rPr lang="en-US" sz="1800" dirty="0"/>
              <a:t>A group of people, who may or may not be related, living in the same place and preparing meals together  </a:t>
            </a:r>
          </a:p>
          <a:p>
            <a:pPr eaLnBrk="1" fontAlgn="t" hangingPunct="1"/>
            <a:endParaRPr lang="en-US" sz="2400" dirty="0"/>
          </a:p>
          <a:p>
            <a:pPr eaLnBrk="1" fontAlgn="t" hangingPunct="1"/>
            <a:r>
              <a:rPr lang="en-US" sz="2400" b="1" dirty="0"/>
              <a:t>Households </a:t>
            </a:r>
            <a:r>
              <a:rPr lang="en-US" sz="2400" b="1" dirty="0" smtClean="0"/>
              <a:t>were </a:t>
            </a:r>
            <a:r>
              <a:rPr lang="en-US" sz="2400" b="1" dirty="0"/>
              <a:t>not eligible if they </a:t>
            </a:r>
            <a:r>
              <a:rPr lang="en-US" sz="2400" b="1" dirty="0" smtClean="0"/>
              <a:t>were</a:t>
            </a:r>
            <a:r>
              <a:rPr lang="en-US" sz="2400" b="1" dirty="0"/>
              <a:t>:</a:t>
            </a:r>
          </a:p>
          <a:p>
            <a:pPr lvl="1" eaLnBrk="1" fontAlgn="t" hangingPunct="1"/>
            <a:r>
              <a:rPr lang="en-US" sz="1800" dirty="0"/>
              <a:t>Abandoned</a:t>
            </a:r>
          </a:p>
          <a:p>
            <a:pPr lvl="1" eaLnBrk="1" fontAlgn="t" hangingPunct="1"/>
            <a:r>
              <a:rPr lang="en-US" sz="1800" dirty="0"/>
              <a:t>Summer home or vacation residence</a:t>
            </a:r>
          </a:p>
          <a:p>
            <a:pPr lvl="2" eaLnBrk="1" fontAlgn="t" hangingPunct="1"/>
            <a:r>
              <a:rPr lang="en-US" sz="1400" dirty="0"/>
              <a:t>not someone’s primary residence </a:t>
            </a:r>
          </a:p>
        </p:txBody>
      </p:sp>
      <p:sp>
        <p:nvSpPr>
          <p:cNvPr id="2" name="Rectangle 1"/>
          <p:cNvSpPr/>
          <p:nvPr/>
        </p:nvSpPr>
        <p:spPr>
          <a:xfrm>
            <a:off x="320990" y="1099205"/>
            <a:ext cx="8696009" cy="523220"/>
          </a:xfrm>
          <a:prstGeom prst="rect">
            <a:avLst/>
          </a:prstGeom>
        </p:spPr>
        <p:txBody>
          <a:bodyPr wrap="square">
            <a:spAutoFit/>
          </a:bodyPr>
          <a:lstStyle/>
          <a:p>
            <a:pPr indent="-46606"/>
            <a:r>
              <a:rPr lang="en-US" sz="2800" dirty="0" smtClean="0"/>
              <a:t>Verified </a:t>
            </a:r>
            <a:r>
              <a:rPr lang="en-US" sz="2800" dirty="0"/>
              <a:t>the selected household meets the </a:t>
            </a:r>
            <a:r>
              <a:rPr lang="en-US" sz="2800" dirty="0" smtClean="0"/>
              <a:t>definition:</a:t>
            </a:r>
            <a:endParaRPr lang="en-US" sz="2800" dirty="0"/>
          </a:p>
        </p:txBody>
      </p:sp>
      <p:pic>
        <p:nvPicPr>
          <p:cNvPr id="6" name="Picture 2" descr="https://c1.staticflickr.com/3/2190/2535863499_d50d109d26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874000" y="2006295"/>
            <a:ext cx="3606800" cy="330114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5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Selection Example</a:t>
            </a:r>
            <a:endParaRPr lang="en-US" dirty="0"/>
          </a:p>
        </p:txBody>
      </p:sp>
      <p:grpSp>
        <p:nvGrpSpPr>
          <p:cNvPr id="69" name="Group 68"/>
          <p:cNvGrpSpPr/>
          <p:nvPr/>
        </p:nvGrpSpPr>
        <p:grpSpPr>
          <a:xfrm>
            <a:off x="951326" y="4246475"/>
            <a:ext cx="2576968" cy="548291"/>
            <a:chOff x="76200" y="3962400"/>
            <a:chExt cx="3581400" cy="762000"/>
          </a:xfrm>
        </p:grpSpPr>
        <p:grpSp>
          <p:nvGrpSpPr>
            <p:cNvPr id="6" name="Group 5"/>
            <p:cNvGrpSpPr/>
            <p:nvPr/>
          </p:nvGrpSpPr>
          <p:grpSpPr>
            <a:xfrm>
              <a:off x="76200" y="3962400"/>
              <a:ext cx="838200" cy="762000"/>
              <a:chOff x="273804" y="3657600"/>
              <a:chExt cx="838200" cy="762000"/>
            </a:xfrm>
          </p:grpSpPr>
          <p:sp>
            <p:nvSpPr>
              <p:cNvPr id="4" name="Rectangle 3"/>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Isosceles Triangle 4"/>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990600" y="3962400"/>
              <a:ext cx="838200" cy="762000"/>
              <a:chOff x="273804" y="3657600"/>
              <a:chExt cx="838200" cy="762000"/>
            </a:xfrm>
          </p:grpSpPr>
          <p:sp>
            <p:nvSpPr>
              <p:cNvPr id="8" name="Rectangle 7"/>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Isosceles Triangle 8"/>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905000" y="3962400"/>
              <a:ext cx="838200" cy="762000"/>
              <a:chOff x="273804" y="3657600"/>
              <a:chExt cx="838200" cy="762000"/>
            </a:xfrm>
          </p:grpSpPr>
          <p:sp>
            <p:nvSpPr>
              <p:cNvPr id="35" name="Rectangle 34"/>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6" name="Isosceles Triangle 35"/>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2819400" y="3962400"/>
              <a:ext cx="838200" cy="762000"/>
              <a:chOff x="273804" y="3657600"/>
              <a:chExt cx="838200" cy="762000"/>
            </a:xfrm>
          </p:grpSpPr>
          <p:sp>
            <p:nvSpPr>
              <p:cNvPr id="38" name="Rectangle 37"/>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9" name="Isosceles Triangle 38"/>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0" name="Oval 39"/>
          <p:cNvSpPr/>
          <p:nvPr/>
        </p:nvSpPr>
        <p:spPr>
          <a:xfrm>
            <a:off x="2900243" y="4138311"/>
            <a:ext cx="685251" cy="96706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3730162" y="4274313"/>
            <a:ext cx="2576968" cy="548291"/>
            <a:chOff x="5486400" y="3962400"/>
            <a:chExt cx="3581400" cy="762000"/>
          </a:xfrm>
        </p:grpSpPr>
        <p:grpSp>
          <p:nvGrpSpPr>
            <p:cNvPr id="43" name="Group 42"/>
            <p:cNvGrpSpPr/>
            <p:nvPr/>
          </p:nvGrpSpPr>
          <p:grpSpPr>
            <a:xfrm>
              <a:off x="5486400" y="3962400"/>
              <a:ext cx="838200" cy="762000"/>
              <a:chOff x="273804" y="3657600"/>
              <a:chExt cx="838200" cy="762000"/>
            </a:xfrm>
          </p:grpSpPr>
          <p:sp>
            <p:nvSpPr>
              <p:cNvPr id="54" name="Rectangle 53"/>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5" name="Isosceles Triangle 54"/>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400800" y="3962400"/>
              <a:ext cx="838200" cy="762000"/>
              <a:chOff x="273804" y="3657600"/>
              <a:chExt cx="838200" cy="762000"/>
            </a:xfrm>
          </p:grpSpPr>
          <p:sp>
            <p:nvSpPr>
              <p:cNvPr id="52" name="Rectangle 51"/>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3" name="Isosceles Triangle 52"/>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7315200" y="3962400"/>
              <a:ext cx="838200" cy="762000"/>
              <a:chOff x="273804" y="3657600"/>
              <a:chExt cx="838200" cy="762000"/>
            </a:xfrm>
          </p:grpSpPr>
          <p:sp>
            <p:nvSpPr>
              <p:cNvPr id="50" name="Rectangle 49"/>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Isosceles Triangle 50"/>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8229600" y="3962400"/>
              <a:ext cx="838200" cy="762000"/>
              <a:chOff x="273804" y="3657600"/>
              <a:chExt cx="838200" cy="762000"/>
            </a:xfrm>
          </p:grpSpPr>
          <p:sp>
            <p:nvSpPr>
              <p:cNvPr id="48" name="Rectangle 47"/>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9" name="Isosceles Triangle 48"/>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0" name="Group 69"/>
          <p:cNvGrpSpPr/>
          <p:nvPr/>
        </p:nvGrpSpPr>
        <p:grpSpPr>
          <a:xfrm>
            <a:off x="6427013" y="4268706"/>
            <a:ext cx="1294874" cy="553899"/>
            <a:chOff x="3657600" y="3975315"/>
            <a:chExt cx="1828799" cy="761999"/>
          </a:xfrm>
        </p:grpSpPr>
        <p:sp>
          <p:nvSpPr>
            <p:cNvPr id="56" name="Rectangle 55"/>
            <p:cNvSpPr/>
            <p:nvPr/>
          </p:nvSpPr>
          <p:spPr>
            <a:xfrm>
              <a:off x="3891481" y="4356314"/>
              <a:ext cx="133003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Abandoned</a:t>
              </a:r>
            </a:p>
          </p:txBody>
        </p:sp>
        <p:sp>
          <p:nvSpPr>
            <p:cNvPr id="57" name="Isosceles Triangle 56"/>
            <p:cNvSpPr/>
            <p:nvPr/>
          </p:nvSpPr>
          <p:spPr>
            <a:xfrm>
              <a:off x="3657600" y="3975315"/>
              <a:ext cx="1828799"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6665603" y="4247027"/>
            <a:ext cx="1425557" cy="1041753"/>
            <a:chOff x="4038600" y="4038600"/>
            <a:chExt cx="1981200" cy="1447800"/>
          </a:xfrm>
        </p:grpSpPr>
        <p:cxnSp>
          <p:nvCxnSpPr>
            <p:cNvPr id="61" name="Straight Connector 60"/>
            <p:cNvCxnSpPr/>
            <p:nvPr/>
          </p:nvCxnSpPr>
          <p:spPr>
            <a:xfrm>
              <a:off x="4114800" y="4038600"/>
              <a:ext cx="914400" cy="1066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4038600" y="4038600"/>
              <a:ext cx="1066800" cy="10668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rved Up Arrow 66"/>
            <p:cNvSpPr/>
            <p:nvPr/>
          </p:nvSpPr>
          <p:spPr>
            <a:xfrm>
              <a:off x="4572000" y="5029200"/>
              <a:ext cx="1447800" cy="457200"/>
            </a:xfrm>
            <a:prstGeom prst="curved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p:cNvGrpSpPr/>
          <p:nvPr/>
        </p:nvGrpSpPr>
        <p:grpSpPr>
          <a:xfrm>
            <a:off x="1080022" y="5217239"/>
            <a:ext cx="3048000" cy="1111105"/>
            <a:chOff x="-411242" y="5010020"/>
            <a:chExt cx="3048000" cy="1612818"/>
          </a:xfrm>
        </p:grpSpPr>
        <p:cxnSp>
          <p:nvCxnSpPr>
            <p:cNvPr id="74" name="Straight Arrow Connector 73"/>
            <p:cNvCxnSpPr>
              <a:stCxn id="40" idx="4"/>
            </p:cNvCxnSpPr>
            <p:nvPr/>
          </p:nvCxnSpPr>
          <p:spPr>
            <a:xfrm>
              <a:off x="1730109" y="5010020"/>
              <a:ext cx="1780" cy="1133407"/>
            </a:xfrm>
            <a:prstGeom prst="straightConnector1">
              <a:avLst/>
            </a:prstGeom>
            <a:ln w="381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11242" y="6253506"/>
              <a:ext cx="3048000" cy="369332"/>
            </a:xfrm>
            <a:prstGeom prst="rect">
              <a:avLst/>
            </a:prstGeom>
            <a:noFill/>
          </p:spPr>
          <p:txBody>
            <a:bodyPr wrap="square" rtlCol="0">
              <a:spAutoFit/>
            </a:bodyPr>
            <a:lstStyle/>
            <a:p>
              <a:pPr algn="ctr"/>
              <a:r>
                <a:rPr lang="en-US" dirty="0"/>
                <a:t>At home – select participant</a:t>
              </a:r>
            </a:p>
          </p:txBody>
        </p:sp>
      </p:grpSp>
      <p:grpSp>
        <p:nvGrpSpPr>
          <p:cNvPr id="80" name="Group 79"/>
          <p:cNvGrpSpPr/>
          <p:nvPr/>
        </p:nvGrpSpPr>
        <p:grpSpPr>
          <a:xfrm>
            <a:off x="8641117" y="5247764"/>
            <a:ext cx="3048000" cy="1234453"/>
            <a:chOff x="5737207" y="4930314"/>
            <a:chExt cx="3048000" cy="1475959"/>
          </a:xfrm>
        </p:grpSpPr>
        <p:sp>
          <p:nvSpPr>
            <p:cNvPr id="76" name="TextBox 75"/>
            <p:cNvSpPr txBox="1"/>
            <p:nvPr/>
          </p:nvSpPr>
          <p:spPr>
            <a:xfrm>
              <a:off x="5737207" y="5759942"/>
              <a:ext cx="3048000" cy="646331"/>
            </a:xfrm>
            <a:prstGeom prst="rect">
              <a:avLst/>
            </a:prstGeom>
            <a:noFill/>
          </p:spPr>
          <p:txBody>
            <a:bodyPr wrap="square" rtlCol="0">
              <a:spAutoFit/>
            </a:bodyPr>
            <a:lstStyle/>
            <a:p>
              <a:pPr algn="ctr"/>
              <a:r>
                <a:rPr lang="en-US" dirty="0"/>
                <a:t>Not at home – leave contact information and revisit</a:t>
              </a:r>
            </a:p>
          </p:txBody>
        </p:sp>
        <p:cxnSp>
          <p:nvCxnSpPr>
            <p:cNvPr id="78" name="Straight Arrow Connector 77"/>
            <p:cNvCxnSpPr/>
            <p:nvPr/>
          </p:nvCxnSpPr>
          <p:spPr>
            <a:xfrm>
              <a:off x="7189666" y="4930314"/>
              <a:ext cx="0" cy="762000"/>
            </a:xfrm>
            <a:prstGeom prst="straightConnector1">
              <a:avLst/>
            </a:prstGeom>
            <a:ln w="381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902342" y="1595885"/>
            <a:ext cx="7902021" cy="1600438"/>
          </a:xfrm>
          <a:prstGeom prst="rect">
            <a:avLst/>
          </a:prstGeom>
          <a:noFill/>
        </p:spPr>
        <p:txBody>
          <a:bodyPr wrap="square" rtlCol="0">
            <a:spAutoFit/>
          </a:bodyPr>
          <a:lstStyle/>
          <a:p>
            <a:pPr marL="800100" lvl="1" indent="-342900">
              <a:buFont typeface="+mj-lt"/>
              <a:buAutoNum type="arabicPeriod"/>
            </a:pPr>
            <a:r>
              <a:rPr lang="en-US" sz="1600" dirty="0" smtClean="0"/>
              <a:t>The </a:t>
            </a:r>
            <a:r>
              <a:rPr lang="en-US" sz="1600" dirty="0"/>
              <a:t>sampling interval was calculated based on the estimated number of </a:t>
            </a:r>
            <a:r>
              <a:rPr lang="en-US" sz="1600" dirty="0" smtClean="0"/>
              <a:t>households </a:t>
            </a:r>
            <a:r>
              <a:rPr lang="en-US" sz="1600" dirty="0"/>
              <a:t>in a </a:t>
            </a:r>
            <a:r>
              <a:rPr lang="en-US" sz="1600" dirty="0" smtClean="0"/>
              <a:t>cluster </a:t>
            </a:r>
            <a:r>
              <a:rPr lang="en-US" sz="1600" dirty="0"/>
              <a:t>and the desired sample size</a:t>
            </a:r>
          </a:p>
          <a:p>
            <a:pPr marL="1657350" lvl="3" indent="-285750">
              <a:buFont typeface="Arial" panose="020B0604020202020204" pitchFamily="34" charset="0"/>
              <a:buChar char="•"/>
            </a:pPr>
            <a:r>
              <a:rPr lang="en-US" sz="1600" dirty="0" smtClean="0"/>
              <a:t>Cluster </a:t>
            </a:r>
            <a:r>
              <a:rPr lang="en-US" sz="1600" dirty="0"/>
              <a:t>population = 100</a:t>
            </a:r>
          </a:p>
          <a:p>
            <a:pPr marL="1657350" lvl="3" indent="-285750">
              <a:buFont typeface="Arial" panose="020B0604020202020204" pitchFamily="34" charset="0"/>
              <a:buChar char="•"/>
            </a:pPr>
            <a:r>
              <a:rPr lang="en-US" sz="1600" dirty="0"/>
              <a:t>Need to select 25 households from the cluster</a:t>
            </a:r>
          </a:p>
          <a:p>
            <a:pPr marL="1657350" lvl="3" indent="-285750">
              <a:buFont typeface="Arial" panose="020B0604020202020204" pitchFamily="34" charset="0"/>
              <a:buChar char="•"/>
            </a:pPr>
            <a:r>
              <a:rPr lang="en-US" sz="1600" dirty="0" smtClean="0"/>
              <a:t>Sampling interval = 100/25 </a:t>
            </a:r>
            <a:r>
              <a:rPr lang="en-US" sz="1600" dirty="0"/>
              <a:t>= 4</a:t>
            </a:r>
          </a:p>
          <a:p>
            <a:pPr marL="800100" lvl="1" indent="-342900">
              <a:buAutoNum type="arabicParenR"/>
            </a:pPr>
            <a:endParaRPr lang="en-US" sz="1600" dirty="0"/>
          </a:p>
        </p:txBody>
      </p:sp>
      <p:sp>
        <p:nvSpPr>
          <p:cNvPr id="60" name="TextBox 59"/>
          <p:cNvSpPr txBox="1"/>
          <p:nvPr/>
        </p:nvSpPr>
        <p:spPr>
          <a:xfrm>
            <a:off x="966484" y="2891682"/>
            <a:ext cx="7902021" cy="584775"/>
          </a:xfrm>
          <a:prstGeom prst="rect">
            <a:avLst/>
          </a:prstGeom>
          <a:noFill/>
        </p:spPr>
        <p:txBody>
          <a:bodyPr wrap="square" rtlCol="0">
            <a:spAutoFit/>
          </a:bodyPr>
          <a:lstStyle/>
          <a:p>
            <a:pPr lvl="1"/>
            <a:r>
              <a:rPr lang="en-US" sz="1600" dirty="0" smtClean="0"/>
              <a:t>2.    Households </a:t>
            </a:r>
            <a:r>
              <a:rPr lang="en-US" sz="1600" dirty="0"/>
              <a:t>were systematically sampled using the sampling </a:t>
            </a:r>
            <a:r>
              <a:rPr lang="en-US" sz="1600" dirty="0" smtClean="0"/>
              <a:t>interval</a:t>
            </a:r>
          </a:p>
          <a:p>
            <a:pPr marL="1714500" lvl="3" indent="-342900">
              <a:buFont typeface="Arial" panose="020B0604020202020204" pitchFamily="34" charset="0"/>
              <a:buChar char="•"/>
            </a:pPr>
            <a:r>
              <a:rPr lang="en-US" sz="1600" dirty="0"/>
              <a:t>Team lead selects every 4th household to be </a:t>
            </a:r>
            <a:r>
              <a:rPr lang="en-US" sz="1600" dirty="0" smtClean="0"/>
              <a:t>interviewed</a:t>
            </a:r>
            <a:endParaRPr lang="en-US" sz="1600" dirty="0"/>
          </a:p>
        </p:txBody>
      </p:sp>
      <p:grpSp>
        <p:nvGrpSpPr>
          <p:cNvPr id="59" name="Group 58"/>
          <p:cNvGrpSpPr/>
          <p:nvPr/>
        </p:nvGrpSpPr>
        <p:grpSpPr>
          <a:xfrm>
            <a:off x="7783438" y="4286446"/>
            <a:ext cx="2576968" cy="548292"/>
            <a:chOff x="5486400" y="3962399"/>
            <a:chExt cx="3581400" cy="762001"/>
          </a:xfrm>
        </p:grpSpPr>
        <p:grpSp>
          <p:nvGrpSpPr>
            <p:cNvPr id="62" name="Group 61"/>
            <p:cNvGrpSpPr/>
            <p:nvPr/>
          </p:nvGrpSpPr>
          <p:grpSpPr>
            <a:xfrm>
              <a:off x="5486400" y="3962400"/>
              <a:ext cx="838200" cy="762000"/>
              <a:chOff x="273804" y="3657600"/>
              <a:chExt cx="838200" cy="762000"/>
            </a:xfrm>
          </p:grpSpPr>
          <p:sp>
            <p:nvSpPr>
              <p:cNvPr id="85" name="Rectangle 84"/>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Isosceles Triangle 85"/>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400799" y="3962399"/>
              <a:ext cx="838200" cy="762001"/>
              <a:chOff x="273803" y="3657599"/>
              <a:chExt cx="838200" cy="762001"/>
            </a:xfrm>
          </p:grpSpPr>
          <p:sp>
            <p:nvSpPr>
              <p:cNvPr id="83" name="Rectangle 82"/>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4" name="Isosceles Triangle 83"/>
              <p:cNvSpPr/>
              <p:nvPr/>
            </p:nvSpPr>
            <p:spPr>
              <a:xfrm>
                <a:off x="273803" y="3657599"/>
                <a:ext cx="838200" cy="381001"/>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7315200" y="3962400"/>
              <a:ext cx="838200" cy="762000"/>
              <a:chOff x="273804" y="3657600"/>
              <a:chExt cx="838200" cy="762000"/>
            </a:xfrm>
          </p:grpSpPr>
          <p:sp>
            <p:nvSpPr>
              <p:cNvPr id="81" name="Rectangle 80"/>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2" name="Isosceles Triangle 81"/>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8229600" y="3962400"/>
              <a:ext cx="838200" cy="762000"/>
              <a:chOff x="273804" y="3657600"/>
              <a:chExt cx="838200" cy="762000"/>
            </a:xfrm>
          </p:grpSpPr>
          <p:sp>
            <p:nvSpPr>
              <p:cNvPr id="73" name="Rectangle 72"/>
              <p:cNvSpPr/>
              <p:nvPr/>
            </p:nvSpPr>
            <p:spPr>
              <a:xfrm>
                <a:off x="381000" y="403860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7" name="Isosceles Triangle 76"/>
              <p:cNvSpPr/>
              <p:nvPr/>
            </p:nvSpPr>
            <p:spPr>
              <a:xfrm>
                <a:off x="273804" y="3657600"/>
                <a:ext cx="838200" cy="381000"/>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Oval 86"/>
          <p:cNvSpPr/>
          <p:nvPr/>
        </p:nvSpPr>
        <p:spPr>
          <a:xfrm>
            <a:off x="5679225" y="4146702"/>
            <a:ext cx="685251" cy="96706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9714358" y="4174162"/>
            <a:ext cx="685251" cy="96706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a:off x="6021850" y="5217239"/>
            <a:ext cx="0" cy="637316"/>
          </a:xfrm>
          <a:prstGeom prst="straightConnector1">
            <a:avLst/>
          </a:prstGeom>
          <a:ln w="381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814863" y="5950920"/>
            <a:ext cx="3048000" cy="369332"/>
          </a:xfrm>
          <a:prstGeom prst="rect">
            <a:avLst/>
          </a:prstGeom>
          <a:noFill/>
        </p:spPr>
        <p:txBody>
          <a:bodyPr wrap="square" rtlCol="0">
            <a:spAutoFit/>
          </a:bodyPr>
          <a:lstStyle/>
          <a:p>
            <a:pPr algn="ctr"/>
            <a:r>
              <a:rPr lang="en-US" dirty="0"/>
              <a:t>At home – select participant</a:t>
            </a:r>
          </a:p>
        </p:txBody>
      </p:sp>
    </p:spTree>
    <p:extLst>
      <p:ext uri="{BB962C8B-B14F-4D97-AF65-F5344CB8AC3E}">
        <p14:creationId xmlns:p14="http://schemas.microsoft.com/office/powerpoint/2010/main" val="382761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8" grpId="0"/>
      <p:bldP spid="60" grpId="0"/>
      <p:bldP spid="87" grpId="0" animBg="1"/>
      <p:bldP spid="88" grpId="0" animBg="1"/>
      <p:bldP spid="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925"/>
            <a:ext cx="10515600" cy="1022225"/>
          </a:xfrm>
        </p:spPr>
        <p:txBody>
          <a:bodyPr>
            <a:normAutofit/>
          </a:bodyPr>
          <a:lstStyle/>
          <a:p>
            <a:r>
              <a:rPr lang="en-US" dirty="0" smtClean="0"/>
              <a:t>Stage 4: </a:t>
            </a:r>
            <a:r>
              <a:rPr lang="en-US" dirty="0" smtClean="0"/>
              <a:t>Selected </a:t>
            </a:r>
            <a:r>
              <a:rPr lang="en-US" dirty="0" smtClean="0"/>
              <a:t>a participant</a:t>
            </a:r>
            <a:endParaRPr lang="en-US" sz="3600"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smtClean="0"/>
              <a:t>Explained the purpose of the survey to an adult in the household</a:t>
            </a:r>
            <a:br>
              <a:rPr lang="en-US" dirty="0" smtClean="0"/>
            </a:br>
            <a:endParaRPr lang="en-US" dirty="0" smtClean="0"/>
          </a:p>
          <a:p>
            <a:pPr marL="457200" indent="-457200">
              <a:buFont typeface="+mj-lt"/>
              <a:buAutoNum type="arabicPeriod"/>
            </a:pPr>
            <a:r>
              <a:rPr lang="en-US" dirty="0" smtClean="0"/>
              <a:t>Made a list of all eligible household members</a:t>
            </a:r>
            <a:br>
              <a:rPr lang="en-US" dirty="0" smtClean="0"/>
            </a:br>
            <a:endParaRPr lang="en-US" dirty="0" smtClean="0"/>
          </a:p>
          <a:p>
            <a:pPr marL="457200" indent="-457200">
              <a:buFont typeface="+mj-lt"/>
              <a:buAutoNum type="arabicPeriod"/>
            </a:pPr>
            <a:r>
              <a:rPr lang="en-US" dirty="0" smtClean="0"/>
              <a:t>Chose one person randomly based on a Kish </a:t>
            </a:r>
            <a:r>
              <a:rPr lang="en-US" dirty="0" smtClean="0"/>
              <a:t>Grid</a:t>
            </a:r>
            <a:r>
              <a:rPr lang="en-US" dirty="0" smtClean="0"/>
              <a:t/>
            </a:r>
            <a:br>
              <a:rPr lang="en-US" dirty="0" smtClean="0"/>
            </a:br>
            <a:endParaRPr lang="en-US" dirty="0" smtClean="0"/>
          </a:p>
          <a:p>
            <a:pPr marL="457200" indent="-457200">
              <a:buFont typeface="+mj-lt"/>
              <a:buAutoNum type="arabicPeriod"/>
            </a:pPr>
            <a:r>
              <a:rPr lang="en-US" dirty="0" smtClean="0"/>
              <a:t>If the selected person was not at home, we left contact information to schedule a re-visit</a:t>
            </a:r>
            <a:br>
              <a:rPr lang="en-US" dirty="0" smtClean="0"/>
            </a:br>
            <a:endParaRPr lang="en-US" dirty="0" smtClean="0"/>
          </a:p>
          <a:p>
            <a:pPr marL="457200" indent="-457200">
              <a:buFont typeface="+mj-lt"/>
              <a:buAutoNum type="arabicPeriod"/>
            </a:pPr>
            <a:r>
              <a:rPr lang="en-US" dirty="0" smtClean="0"/>
              <a:t>If selected person was at home, we began the interview</a:t>
            </a: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0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Eligibility Criteria</a:t>
            </a:r>
            <a:endParaRPr lang="en-US" sz="2800" dirty="0"/>
          </a:p>
        </p:txBody>
      </p:sp>
      <p:graphicFrame>
        <p:nvGraphicFramePr>
          <p:cNvPr id="4" name="Content Placeholder 3"/>
          <p:cNvGraphicFramePr>
            <a:graphicFrameLocks noGrp="1"/>
          </p:cNvGraphicFramePr>
          <p:nvPr>
            <p:ph idx="1"/>
            <p:extLst/>
          </p:nvPr>
        </p:nvGraphicFramePr>
        <p:xfrm>
          <a:off x="2133600" y="16764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819400" y="6107804"/>
            <a:ext cx="7772400" cy="707886"/>
          </a:xfrm>
          <a:prstGeom prst="rect">
            <a:avLst/>
          </a:prstGeom>
          <a:noFill/>
        </p:spPr>
        <p:txBody>
          <a:bodyPr wrap="square" rtlCol="0">
            <a:spAutoFit/>
          </a:bodyPr>
          <a:lstStyle/>
          <a:p>
            <a:r>
              <a:rPr lang="en-US" sz="2000" dirty="0"/>
              <a:t>* Includes resident domestic employees</a:t>
            </a:r>
          </a:p>
          <a:p>
            <a:r>
              <a:rPr lang="en-US" sz="2000" dirty="0"/>
              <a:t>* Will discuss exceptions during interviewer module</a:t>
            </a:r>
          </a:p>
        </p:txBody>
      </p:sp>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687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Exclusion Criteria</a:t>
            </a:r>
            <a:endParaRPr lang="en-US" altLang="en-US" dirty="0" smtClean="0"/>
          </a:p>
        </p:txBody>
      </p:sp>
      <p:sp>
        <p:nvSpPr>
          <p:cNvPr id="17411" name="Content Placeholder 2"/>
          <p:cNvSpPr>
            <a:spLocks noGrp="1"/>
          </p:cNvSpPr>
          <p:nvPr>
            <p:ph idx="1"/>
          </p:nvPr>
        </p:nvSpPr>
        <p:spPr/>
        <p:txBody>
          <a:bodyPr/>
          <a:lstStyle/>
          <a:p>
            <a:r>
              <a:rPr lang="en-US" dirty="0"/>
              <a:t>Household members </a:t>
            </a:r>
            <a:r>
              <a:rPr lang="en-US" dirty="0" smtClean="0"/>
              <a:t>were </a:t>
            </a:r>
            <a:r>
              <a:rPr lang="en-US" dirty="0"/>
              <a:t>excluded if they </a:t>
            </a:r>
            <a:r>
              <a:rPr lang="en-US" dirty="0" smtClean="0"/>
              <a:t>were</a:t>
            </a:r>
            <a:r>
              <a:rPr lang="en-US" dirty="0"/>
              <a:t>:</a:t>
            </a:r>
          </a:p>
          <a:p>
            <a:pPr lvl="1"/>
            <a:r>
              <a:rPr lang="en-US" sz="2000" dirty="0"/>
              <a:t>Children or teenagers aged &lt;18 years </a:t>
            </a:r>
          </a:p>
          <a:p>
            <a:pPr lvl="1"/>
            <a:r>
              <a:rPr lang="en-US" sz="2000" dirty="0"/>
              <a:t>Adults unable to give blood due to severe illness </a:t>
            </a:r>
          </a:p>
          <a:p>
            <a:pPr lvl="1"/>
            <a:r>
              <a:rPr lang="en-US" sz="2000" dirty="0"/>
              <a:t>Any participants refusing participation</a:t>
            </a:r>
          </a:p>
          <a:p>
            <a:pPr lvl="1"/>
            <a:r>
              <a:rPr lang="en-US" altLang="en-US" sz="2000" dirty="0"/>
              <a:t>Temporary household guests</a:t>
            </a:r>
          </a:p>
          <a:p>
            <a:pPr lvl="1"/>
            <a:r>
              <a:rPr lang="en-US" altLang="en-US" sz="2000" dirty="0"/>
              <a:t>Household members who live in another city or country</a:t>
            </a:r>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8397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4: Selected a Participant</a:t>
            </a:r>
            <a:endParaRPr lang="en-US" dirty="0"/>
          </a:p>
        </p:txBody>
      </p:sp>
      <p:sp>
        <p:nvSpPr>
          <p:cNvPr id="3" name="Content Placeholder 2"/>
          <p:cNvSpPr>
            <a:spLocks noGrp="1"/>
          </p:cNvSpPr>
          <p:nvPr>
            <p:ph idx="1"/>
          </p:nvPr>
        </p:nvSpPr>
        <p:spPr>
          <a:xfrm>
            <a:off x="2034540" y="1417320"/>
            <a:ext cx="7399020" cy="4994910"/>
          </a:xfrm>
        </p:spPr>
        <p:txBody>
          <a:bodyPr>
            <a:normAutofit fontScale="70000" lnSpcReduction="20000"/>
          </a:bodyPr>
          <a:lstStyle/>
          <a:p>
            <a:r>
              <a:rPr lang="en-US" dirty="0" smtClean="0"/>
              <a:t>Kish Grid:</a:t>
            </a:r>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The participant was chosen randomly based on the household number and the number of eligible adults in the house</a:t>
            </a:r>
          </a:p>
          <a:p>
            <a:pPr marL="0" indent="0">
              <a:buNone/>
            </a:pPr>
            <a:r>
              <a:rPr lang="en-US" dirty="0" smtClean="0"/>
              <a:t>Example: </a:t>
            </a:r>
          </a:p>
          <a:p>
            <a:pPr>
              <a:buFont typeface="Arial" panose="020B0604020202020204" pitchFamily="34" charset="0"/>
              <a:buChar char="•"/>
            </a:pPr>
            <a:r>
              <a:rPr lang="en-US" dirty="0" smtClean="0"/>
              <a:t>10</a:t>
            </a:r>
            <a:r>
              <a:rPr lang="en-US" baseline="30000" dirty="0" smtClean="0"/>
              <a:t>th</a:t>
            </a:r>
            <a:r>
              <a:rPr lang="en-US" dirty="0" smtClean="0"/>
              <a:t> household in the cluster</a:t>
            </a:r>
          </a:p>
          <a:p>
            <a:pPr>
              <a:buFont typeface="Arial" panose="020B0604020202020204" pitchFamily="34" charset="0"/>
              <a:buChar char="•"/>
            </a:pPr>
            <a:r>
              <a:rPr lang="en-US" dirty="0" smtClean="0"/>
              <a:t>3 total eligible household members</a:t>
            </a:r>
          </a:p>
          <a:p>
            <a:pPr>
              <a:buFont typeface="Arial" panose="020B0604020202020204" pitchFamily="34" charset="0"/>
              <a:buChar char="•"/>
            </a:pPr>
            <a:r>
              <a:rPr lang="en-US" dirty="0" smtClean="0"/>
              <a:t>Select household member #1</a:t>
            </a:r>
          </a:p>
          <a:p>
            <a:endParaRPr lang="en-US" dirty="0" smtClean="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58859706"/>
              </p:ext>
            </p:extLst>
          </p:nvPr>
        </p:nvGraphicFramePr>
        <p:xfrm>
          <a:off x="3341370" y="1775460"/>
          <a:ext cx="6642110" cy="2438402"/>
        </p:xfrm>
        <a:graphic>
          <a:graphicData uri="http://schemas.openxmlformats.org/drawingml/2006/table">
            <a:tbl>
              <a:tblPr>
                <a:tableStyleId>{5C22544A-7EE6-4342-B048-85BDC9FD1C3A}</a:tableStyleId>
              </a:tblPr>
              <a:tblGrid>
                <a:gridCol w="513647"/>
                <a:gridCol w="298557"/>
                <a:gridCol w="298557"/>
                <a:gridCol w="475124"/>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gridCol w="202249"/>
              </a:tblGrid>
              <a:tr h="202357">
                <a:tc rowSpan="2">
                  <a:txBody>
                    <a:bodyPr/>
                    <a:lstStyle/>
                    <a:p>
                      <a:pPr algn="ctr" fontAlgn="b"/>
                      <a:r>
                        <a:rPr lang="en-US" sz="1100" u="none" strike="noStrike" dirty="0">
                          <a:effectLst/>
                        </a:rPr>
                        <a:t>Eligible people</a:t>
                      </a:r>
                      <a:endParaRPr lang="en-US" sz="11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dirty="0">
                          <a:effectLst/>
                        </a:rPr>
                        <a:t>Age</a:t>
                      </a:r>
                      <a:endParaRPr lang="en-US" sz="11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dirty="0">
                          <a:effectLst/>
                        </a:rPr>
                        <a:t>Sex</a:t>
                      </a:r>
                      <a:endParaRPr lang="en-US" sz="1100" b="1" i="0" u="none" strike="noStrike" dirty="0">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dirty="0">
                          <a:effectLst/>
                        </a:rPr>
                        <a:t>Initials</a:t>
                      </a:r>
                      <a:endParaRPr lang="en-US" sz="1100" b="1" i="0" u="none" strike="noStrike" dirty="0">
                        <a:solidFill>
                          <a:srgbClr val="000000"/>
                        </a:solidFill>
                        <a:effectLst/>
                        <a:latin typeface="Calibri" panose="020F0502020204030204" pitchFamily="34" charset="0"/>
                      </a:endParaRPr>
                    </a:p>
                  </a:txBody>
                  <a:tcPr marL="9525" marR="9525" marT="9525" marB="0" anchor="b"/>
                </a:tc>
                <a:tc gridSpan="25">
                  <a:txBody>
                    <a:bodyPr/>
                    <a:lstStyle/>
                    <a:p>
                      <a:pPr algn="ctr" fontAlgn="b"/>
                      <a:r>
                        <a:rPr lang="en-US" sz="1100" u="none" strike="noStrike" dirty="0">
                          <a:effectLst/>
                        </a:rPr>
                        <a:t>Household Number</a:t>
                      </a:r>
                      <a:endParaRPr lang="en-US"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235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100" u="none" strike="noStrike" dirty="0">
                          <a:effectLst/>
                        </a:rPr>
                        <a:t>1</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dirty="0">
                          <a:effectLst/>
                        </a:rPr>
                        <a:t>10</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11</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12</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13</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14</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15</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16</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18</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19</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21</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22</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23</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24</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25</a:t>
                      </a:r>
                      <a:endParaRPr lang="en-US" sz="1100" b="1"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100" u="none" strike="noStrike" dirty="0">
                          <a:effectLst/>
                        </a:rPr>
                        <a:t> </a:t>
                      </a:r>
                      <a:r>
                        <a:rPr lang="en-US" sz="1100" u="none" strike="noStrike" dirty="0" smtClean="0">
                          <a:effectLst/>
                        </a:rPr>
                        <a:t>34</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100" u="none" strike="noStrike" dirty="0">
                          <a:effectLst/>
                        </a:rPr>
                        <a:t> </a:t>
                      </a:r>
                      <a:r>
                        <a:rPr lang="en-US" sz="1100" u="none" strike="noStrike" dirty="0" smtClean="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l" fontAlgn="b"/>
                      <a:r>
                        <a:rPr lang="en-US" sz="1100" u="none" strike="noStrike" dirty="0">
                          <a:effectLst/>
                        </a:rPr>
                        <a:t> </a:t>
                      </a:r>
                      <a:r>
                        <a:rPr lang="en-US" sz="1100" u="none" strike="noStrike" dirty="0" smtClean="0">
                          <a:effectLst/>
                        </a:rPr>
                        <a:t>N.M.</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37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S.S.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b="1" u="none" strike="noStrike" dirty="0">
                          <a:effectLst/>
                        </a:rPr>
                        <a:t>3</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J.M.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r>
              <a:tr h="202357">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r>
              <a:tr h="212475">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cxnSp>
        <p:nvCxnSpPr>
          <p:cNvPr id="5" name="Elbow Connector 4"/>
          <p:cNvCxnSpPr/>
          <p:nvPr/>
        </p:nvCxnSpPr>
        <p:spPr>
          <a:xfrm rot="5400000" flipH="1" flipV="1">
            <a:off x="4491039" y="3805240"/>
            <a:ext cx="3362324" cy="1371599"/>
          </a:xfrm>
          <a:prstGeom prst="bentConnector3">
            <a:avLst>
              <a:gd name="adj1" fmla="val -369"/>
            </a:avLst>
          </a:prstGeom>
          <a:ln w="412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743700" y="2581275"/>
            <a:ext cx="2286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1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70395">
            <a:off x="5937078" y="2119475"/>
            <a:ext cx="2934223" cy="3797230"/>
          </a:xfrm>
          <a:prstGeom prst="rect">
            <a:avLst/>
          </a:prstGeom>
          <a:ln>
            <a:solidFill>
              <a:schemeClr val="accent1">
                <a:shade val="50000"/>
              </a:schemeClr>
            </a:solidFill>
          </a:ln>
        </p:spPr>
      </p:pic>
      <p:sp>
        <p:nvSpPr>
          <p:cNvPr id="2" name="Title 1"/>
          <p:cNvSpPr>
            <a:spLocks noGrp="1"/>
          </p:cNvSpPr>
          <p:nvPr>
            <p:ph type="title"/>
          </p:nvPr>
        </p:nvSpPr>
        <p:spPr/>
        <p:txBody>
          <a:bodyPr/>
          <a:lstStyle/>
          <a:p>
            <a:r>
              <a:rPr lang="en-US" dirty="0"/>
              <a:t>Obtain c</a:t>
            </a:r>
            <a:r>
              <a:rPr lang="en-US" dirty="0" smtClean="0"/>
              <a:t>onsent for interview</a:t>
            </a:r>
            <a:endParaRPr lang="en-US" dirty="0"/>
          </a:p>
        </p:txBody>
      </p:sp>
      <p:sp>
        <p:nvSpPr>
          <p:cNvPr id="3" name="Content Placeholder 2"/>
          <p:cNvSpPr>
            <a:spLocks noGrp="1"/>
          </p:cNvSpPr>
          <p:nvPr>
            <p:ph idx="1"/>
          </p:nvPr>
        </p:nvSpPr>
        <p:spPr/>
        <p:txBody>
          <a:bodyPr>
            <a:normAutofit/>
          </a:bodyPr>
          <a:lstStyle/>
          <a:p>
            <a:endParaRPr lang="en-US"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17677">
            <a:off x="4421385" y="2129559"/>
            <a:ext cx="2918642" cy="3777067"/>
          </a:xfrm>
          <a:prstGeom prst="rect">
            <a:avLst/>
          </a:prstGeom>
          <a:ln>
            <a:solidFill>
              <a:schemeClr val="accent1">
                <a:shade val="50000"/>
              </a:schemeClr>
            </a:solidFill>
          </a:ln>
        </p:spPr>
      </p:pic>
      <p:sp>
        <p:nvSpPr>
          <p:cNvPr id="6" name="Rectangle 5"/>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7058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60714" y="1306286"/>
            <a:ext cx="8414657" cy="5414623"/>
          </a:xfrm>
          <a:prstGeom prst="rect">
            <a:avLst/>
          </a:prstGeom>
          <a:solidFill>
            <a:schemeClr val="bg1"/>
          </a:solidFill>
          <a:ln w="38100">
            <a:solidFill>
              <a:srgbClr val="459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62181" y="87007"/>
            <a:ext cx="5257800" cy="899159"/>
          </a:xfrm>
        </p:spPr>
        <p:txBody>
          <a:bodyPr>
            <a:normAutofit/>
          </a:bodyPr>
          <a:lstStyle/>
          <a:p>
            <a:r>
              <a:rPr lang="en-US" dirty="0" smtClean="0"/>
              <a:t>What is Stratification?</a:t>
            </a:r>
            <a:endParaRPr lang="en-US" dirty="0"/>
          </a:p>
        </p:txBody>
      </p:sp>
      <p:pic>
        <p:nvPicPr>
          <p:cNvPr id="3" name="Content Placeholder 2"/>
          <p:cNvPicPr>
            <a:picLocks noGrp="1" noChangeAspect="1"/>
          </p:cNvPicPr>
          <p:nvPr>
            <p:ph idx="1"/>
          </p:nvPr>
        </p:nvPicPr>
        <p:blipFill rotWithShape="1">
          <a:blip r:embed="rId3">
            <a:extLst>
              <a:ext uri="{28A0092B-C50C-407E-A947-70E740481C1C}">
                <a14:useLocalDpi xmlns:a14="http://schemas.microsoft.com/office/drawing/2010/main" val="0"/>
              </a:ext>
            </a:extLst>
          </a:blip>
          <a:srcRect r="41672" b="65904"/>
          <a:stretch/>
        </p:blipFill>
        <p:spPr>
          <a:xfrm>
            <a:off x="1996810" y="1697946"/>
            <a:ext cx="3278324" cy="1483633"/>
          </a:xfrm>
        </p:spPr>
      </p:pic>
      <p:pic>
        <p:nvPicPr>
          <p:cNvPr id="6"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50663" t="33887" r="142"/>
          <a:stretch/>
        </p:blipFill>
        <p:spPr>
          <a:xfrm>
            <a:off x="2108459" y="3777180"/>
            <a:ext cx="2626827" cy="2733044"/>
          </a:xfrm>
          <a:prstGeom prst="rect">
            <a:avLst/>
          </a:prstGeom>
        </p:spPr>
      </p:pic>
      <p:grpSp>
        <p:nvGrpSpPr>
          <p:cNvPr id="11" name="Group 10"/>
          <p:cNvGrpSpPr/>
          <p:nvPr/>
        </p:nvGrpSpPr>
        <p:grpSpPr>
          <a:xfrm>
            <a:off x="6108596" y="1819849"/>
            <a:ext cx="3243940" cy="2971801"/>
            <a:chOff x="8109860" y="1272096"/>
            <a:chExt cx="3243940" cy="2971801"/>
          </a:xfrm>
        </p:grpSpPr>
        <p:grpSp>
          <p:nvGrpSpPr>
            <p:cNvPr id="10" name="Group 9"/>
            <p:cNvGrpSpPr/>
            <p:nvPr/>
          </p:nvGrpSpPr>
          <p:grpSpPr>
            <a:xfrm>
              <a:off x="8229601" y="1272096"/>
              <a:ext cx="3124199" cy="1524001"/>
              <a:chOff x="9067800" y="2408691"/>
              <a:chExt cx="3124199" cy="1524001"/>
            </a:xfrm>
          </p:grpSpPr>
          <p:pic>
            <p:nvPicPr>
              <p:cNvPr id="5"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35168" t="64909" r="49725" b="68"/>
              <a:stretch/>
            </p:blipFill>
            <p:spPr>
              <a:xfrm>
                <a:off x="9067800" y="2408691"/>
                <a:ext cx="849086" cy="1524001"/>
              </a:xfrm>
              <a:prstGeom prst="rect">
                <a:avLst/>
              </a:prstGeom>
            </p:spPr>
          </p:pic>
          <p:pic>
            <p:nvPicPr>
              <p:cNvPr id="7"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57003" b="67546"/>
              <a:stretch/>
            </p:blipFill>
            <p:spPr>
              <a:xfrm>
                <a:off x="9775370" y="2408691"/>
                <a:ext cx="2416629" cy="1412195"/>
              </a:xfrm>
              <a:prstGeom prst="rect">
                <a:avLst/>
              </a:prstGeom>
            </p:spPr>
          </p:pic>
        </p:grpSp>
        <p:pic>
          <p:nvPicPr>
            <p:cNvPr id="8"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1" t="32088" r="49367" b="34948"/>
            <a:stretch/>
          </p:blipFill>
          <p:spPr>
            <a:xfrm>
              <a:off x="8109860" y="2796097"/>
              <a:ext cx="2869248" cy="1447800"/>
            </a:xfrm>
            <a:prstGeom prst="rect">
              <a:avLst/>
            </a:prstGeom>
          </p:spPr>
        </p:pic>
      </p:grpSp>
      <p:pic>
        <p:nvPicPr>
          <p:cNvPr id="9" name="Content Placeholder 2"/>
          <p:cNvPicPr>
            <a:picLocks noChangeAspect="1"/>
          </p:cNvPicPr>
          <p:nvPr/>
        </p:nvPicPr>
        <p:blipFill rotWithShape="1">
          <a:blip r:embed="rId3">
            <a:extLst>
              <a:ext uri="{28A0092B-C50C-407E-A947-70E740481C1C}">
                <a14:useLocalDpi xmlns:a14="http://schemas.microsoft.com/office/drawing/2010/main" val="0"/>
              </a:ext>
            </a:extLst>
          </a:blip>
          <a:srcRect t="65909" r="63711"/>
          <a:stretch/>
        </p:blipFill>
        <p:spPr>
          <a:xfrm>
            <a:off x="6790734" y="5080634"/>
            <a:ext cx="2039641" cy="1483406"/>
          </a:xfrm>
          <a:prstGeom prst="rect">
            <a:avLst/>
          </a:prstGeom>
        </p:spPr>
      </p:pic>
      <p:sp>
        <p:nvSpPr>
          <p:cNvPr id="13" name="Rectangle 12"/>
          <p:cNvSpPr/>
          <p:nvPr/>
        </p:nvSpPr>
        <p:spPr>
          <a:xfrm>
            <a:off x="1543627" y="1504611"/>
            <a:ext cx="4147454" cy="1832203"/>
          </a:xfrm>
          <a:prstGeom prst="rect">
            <a:avLst/>
          </a:prstGeom>
          <a:noFill/>
          <a:ln w="38100">
            <a:solidFill>
              <a:srgbClr val="459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63484" y="1568339"/>
            <a:ext cx="3386317" cy="3290320"/>
          </a:xfrm>
          <a:prstGeom prst="rect">
            <a:avLst/>
          </a:prstGeom>
          <a:noFill/>
          <a:ln w="38100">
            <a:solidFill>
              <a:srgbClr val="459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44766" y="4994111"/>
            <a:ext cx="3277463" cy="1524337"/>
          </a:xfrm>
          <a:prstGeom prst="rect">
            <a:avLst/>
          </a:prstGeom>
          <a:noFill/>
          <a:ln w="38100">
            <a:solidFill>
              <a:srgbClr val="459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54243" y="3458939"/>
            <a:ext cx="3253186" cy="3020442"/>
          </a:xfrm>
          <a:prstGeom prst="rect">
            <a:avLst/>
          </a:prstGeom>
          <a:noFill/>
          <a:ln w="38100">
            <a:solidFill>
              <a:srgbClr val="4590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43627" y="1470306"/>
            <a:ext cx="1219757" cy="369332"/>
          </a:xfrm>
          <a:prstGeom prst="rect">
            <a:avLst/>
          </a:prstGeom>
          <a:noFill/>
        </p:spPr>
        <p:txBody>
          <a:bodyPr wrap="none" rtlCol="0">
            <a:spAutoFit/>
          </a:bodyPr>
          <a:lstStyle/>
          <a:p>
            <a:r>
              <a:rPr lang="en-US" dirty="0" smtClean="0"/>
              <a:t>Stratum #1</a:t>
            </a:r>
            <a:endParaRPr lang="en-US" dirty="0"/>
          </a:p>
        </p:txBody>
      </p:sp>
      <p:sp>
        <p:nvSpPr>
          <p:cNvPr id="19" name="TextBox 18"/>
          <p:cNvSpPr txBox="1"/>
          <p:nvPr/>
        </p:nvSpPr>
        <p:spPr>
          <a:xfrm>
            <a:off x="5844766" y="4994111"/>
            <a:ext cx="1219757" cy="369332"/>
          </a:xfrm>
          <a:prstGeom prst="rect">
            <a:avLst/>
          </a:prstGeom>
          <a:noFill/>
        </p:spPr>
        <p:txBody>
          <a:bodyPr wrap="none" rtlCol="0">
            <a:spAutoFit/>
          </a:bodyPr>
          <a:lstStyle/>
          <a:p>
            <a:r>
              <a:rPr lang="en-US" dirty="0" smtClean="0"/>
              <a:t>Stratum #4</a:t>
            </a:r>
            <a:endParaRPr lang="en-US" dirty="0"/>
          </a:p>
        </p:txBody>
      </p:sp>
      <p:sp>
        <p:nvSpPr>
          <p:cNvPr id="20" name="TextBox 19"/>
          <p:cNvSpPr txBox="1"/>
          <p:nvPr/>
        </p:nvSpPr>
        <p:spPr>
          <a:xfrm>
            <a:off x="1731117" y="3458939"/>
            <a:ext cx="1219757" cy="369332"/>
          </a:xfrm>
          <a:prstGeom prst="rect">
            <a:avLst/>
          </a:prstGeom>
          <a:noFill/>
        </p:spPr>
        <p:txBody>
          <a:bodyPr wrap="none" rtlCol="0">
            <a:spAutoFit/>
          </a:bodyPr>
          <a:lstStyle/>
          <a:p>
            <a:r>
              <a:rPr lang="en-US" dirty="0" smtClean="0"/>
              <a:t>Stratum #3</a:t>
            </a:r>
            <a:endParaRPr lang="en-US" dirty="0"/>
          </a:p>
        </p:txBody>
      </p:sp>
      <p:sp>
        <p:nvSpPr>
          <p:cNvPr id="21" name="TextBox 20"/>
          <p:cNvSpPr txBox="1"/>
          <p:nvPr/>
        </p:nvSpPr>
        <p:spPr>
          <a:xfrm>
            <a:off x="6028979" y="1555236"/>
            <a:ext cx="1219757" cy="369332"/>
          </a:xfrm>
          <a:prstGeom prst="rect">
            <a:avLst/>
          </a:prstGeom>
          <a:noFill/>
        </p:spPr>
        <p:txBody>
          <a:bodyPr wrap="none" rtlCol="0">
            <a:spAutoFit/>
          </a:bodyPr>
          <a:lstStyle/>
          <a:p>
            <a:r>
              <a:rPr lang="en-US" dirty="0" smtClean="0"/>
              <a:t>Stratum #2</a:t>
            </a:r>
            <a:endParaRPr lang="en-US" dirty="0"/>
          </a:p>
        </p:txBody>
      </p:sp>
      <p:sp>
        <p:nvSpPr>
          <p:cNvPr id="22" name="TextBox 21"/>
          <p:cNvSpPr txBox="1"/>
          <p:nvPr/>
        </p:nvSpPr>
        <p:spPr>
          <a:xfrm>
            <a:off x="4932937" y="915312"/>
            <a:ext cx="1295400" cy="369332"/>
          </a:xfrm>
          <a:prstGeom prst="rect">
            <a:avLst/>
          </a:prstGeom>
          <a:noFill/>
        </p:spPr>
        <p:txBody>
          <a:bodyPr wrap="square" rtlCol="0">
            <a:spAutoFit/>
          </a:bodyPr>
          <a:lstStyle/>
          <a:p>
            <a:r>
              <a:rPr lang="en-US" dirty="0" smtClean="0"/>
              <a:t>Population</a:t>
            </a:r>
            <a:endParaRPr lang="en-US" dirty="0"/>
          </a:p>
        </p:txBody>
      </p:sp>
      <p:sp>
        <p:nvSpPr>
          <p:cNvPr id="23" name="Rounded Rectangle 22"/>
          <p:cNvSpPr/>
          <p:nvPr/>
        </p:nvSpPr>
        <p:spPr>
          <a:xfrm>
            <a:off x="4558970" y="1740413"/>
            <a:ext cx="716164" cy="144116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ounded Rectangle 24"/>
          <p:cNvSpPr/>
          <p:nvPr/>
        </p:nvSpPr>
        <p:spPr>
          <a:xfrm>
            <a:off x="2995935" y="1719179"/>
            <a:ext cx="716164" cy="144116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ounded Rectangle 25"/>
          <p:cNvSpPr/>
          <p:nvPr/>
        </p:nvSpPr>
        <p:spPr>
          <a:xfrm>
            <a:off x="2148664" y="3777180"/>
            <a:ext cx="716164" cy="130345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ounded Rectangle 26"/>
          <p:cNvSpPr/>
          <p:nvPr/>
        </p:nvSpPr>
        <p:spPr>
          <a:xfrm>
            <a:off x="3635972" y="3752476"/>
            <a:ext cx="922998" cy="139122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ounded Rectangle 27"/>
          <p:cNvSpPr/>
          <p:nvPr/>
        </p:nvSpPr>
        <p:spPr>
          <a:xfrm>
            <a:off x="3635972" y="5143702"/>
            <a:ext cx="922998" cy="133567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ounded Rectangle 28"/>
          <p:cNvSpPr/>
          <p:nvPr/>
        </p:nvSpPr>
        <p:spPr>
          <a:xfrm>
            <a:off x="7005165" y="5138057"/>
            <a:ext cx="716164" cy="130345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ounded Rectangle 29"/>
          <p:cNvSpPr/>
          <p:nvPr/>
        </p:nvSpPr>
        <p:spPr>
          <a:xfrm>
            <a:off x="8393210" y="3460303"/>
            <a:ext cx="716164" cy="130345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ounded Rectangle 30"/>
          <p:cNvSpPr/>
          <p:nvPr/>
        </p:nvSpPr>
        <p:spPr>
          <a:xfrm>
            <a:off x="7721329" y="1897015"/>
            <a:ext cx="531912" cy="128065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ounded Rectangle 31"/>
          <p:cNvSpPr/>
          <p:nvPr/>
        </p:nvSpPr>
        <p:spPr>
          <a:xfrm>
            <a:off x="8276422" y="1897015"/>
            <a:ext cx="716164" cy="130345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ounded Rectangle 32"/>
          <p:cNvSpPr/>
          <p:nvPr/>
        </p:nvSpPr>
        <p:spPr>
          <a:xfrm>
            <a:off x="6303736" y="3393624"/>
            <a:ext cx="716164" cy="136950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0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p:bldP spid="19" grpId="0"/>
      <p:bldP spid="20" grpId="0"/>
      <p:bldP spid="21" grpId="0"/>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763" y="1404058"/>
            <a:ext cx="5716237" cy="3687096"/>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763" y="1404058"/>
            <a:ext cx="5716237" cy="3687096"/>
          </a:xfrm>
          <a:prstGeom prst="rect">
            <a:avLst/>
          </a:prstGeom>
        </p:spPr>
      </p:pic>
      <p:sp>
        <p:nvSpPr>
          <p:cNvPr id="24" name="Rounded Rectangle 23"/>
          <p:cNvSpPr/>
          <p:nvPr/>
        </p:nvSpPr>
        <p:spPr>
          <a:xfrm>
            <a:off x="1981200" y="1708927"/>
            <a:ext cx="476249"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ounded Rectangle 24"/>
          <p:cNvSpPr/>
          <p:nvPr/>
        </p:nvSpPr>
        <p:spPr>
          <a:xfrm>
            <a:off x="2405743" y="3033470"/>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ounded Rectangle 26"/>
          <p:cNvSpPr/>
          <p:nvPr/>
        </p:nvSpPr>
        <p:spPr>
          <a:xfrm>
            <a:off x="1197429" y="3051659"/>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ounded Rectangle 28"/>
          <p:cNvSpPr/>
          <p:nvPr/>
        </p:nvSpPr>
        <p:spPr>
          <a:xfrm>
            <a:off x="2416629" y="3973226"/>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ounded Rectangle 29"/>
          <p:cNvSpPr/>
          <p:nvPr/>
        </p:nvSpPr>
        <p:spPr>
          <a:xfrm>
            <a:off x="3014197" y="1687156"/>
            <a:ext cx="491004"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ounded Rectangle 30"/>
          <p:cNvSpPr/>
          <p:nvPr/>
        </p:nvSpPr>
        <p:spPr>
          <a:xfrm>
            <a:off x="5551805" y="1788920"/>
            <a:ext cx="53454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ounded Rectangle 31"/>
          <p:cNvSpPr/>
          <p:nvPr/>
        </p:nvSpPr>
        <p:spPr>
          <a:xfrm>
            <a:off x="5170714" y="1788920"/>
            <a:ext cx="381092"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ounded Rectangle 32"/>
          <p:cNvSpPr/>
          <p:nvPr/>
        </p:nvSpPr>
        <p:spPr>
          <a:xfrm>
            <a:off x="5623709" y="2790406"/>
            <a:ext cx="381092"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ounded Rectangle 33"/>
          <p:cNvSpPr/>
          <p:nvPr/>
        </p:nvSpPr>
        <p:spPr>
          <a:xfrm>
            <a:off x="4225422" y="2790406"/>
            <a:ext cx="477205"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ounded Rectangle 34"/>
          <p:cNvSpPr/>
          <p:nvPr/>
        </p:nvSpPr>
        <p:spPr>
          <a:xfrm>
            <a:off x="4572001" y="3940780"/>
            <a:ext cx="598714"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 name="Group 5"/>
          <p:cNvGrpSpPr/>
          <p:nvPr/>
        </p:nvGrpSpPr>
        <p:grpSpPr>
          <a:xfrm>
            <a:off x="8683381" y="1788920"/>
            <a:ext cx="413144" cy="843784"/>
            <a:chOff x="8073781" y="2471199"/>
            <a:chExt cx="413144" cy="843784"/>
          </a:xfrm>
        </p:grpSpPr>
        <p:pic>
          <p:nvPicPr>
            <p:cNvPr id="36" name="Picture 35"/>
            <p:cNvPicPr>
              <a:picLocks noChangeAspect="1"/>
            </p:cNvPicPr>
            <p:nvPr/>
          </p:nvPicPr>
          <p:blipFill>
            <a:blip r:embed="rId4"/>
            <a:stretch>
              <a:fillRect/>
            </a:stretch>
          </p:blipFill>
          <p:spPr>
            <a:xfrm>
              <a:off x="8084093" y="2505358"/>
              <a:ext cx="371475" cy="809625"/>
            </a:xfrm>
            <a:prstGeom prst="rect">
              <a:avLst/>
            </a:prstGeom>
            <a:ln>
              <a:noFill/>
            </a:ln>
          </p:spPr>
        </p:pic>
        <p:sp>
          <p:nvSpPr>
            <p:cNvPr id="46" name="Rounded Rectangle 45"/>
            <p:cNvSpPr/>
            <p:nvPr/>
          </p:nvSpPr>
          <p:spPr>
            <a:xfrm>
              <a:off x="8073781" y="2471199"/>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 name="Group 4"/>
          <p:cNvGrpSpPr/>
          <p:nvPr/>
        </p:nvGrpSpPr>
        <p:grpSpPr>
          <a:xfrm>
            <a:off x="9251868" y="1823079"/>
            <a:ext cx="413144" cy="840994"/>
            <a:chOff x="8642268" y="2505358"/>
            <a:chExt cx="413144" cy="840994"/>
          </a:xfrm>
        </p:grpSpPr>
        <p:pic>
          <p:nvPicPr>
            <p:cNvPr id="37" name="Picture 36"/>
            <p:cNvPicPr>
              <a:picLocks noChangeAspect="1"/>
            </p:cNvPicPr>
            <p:nvPr/>
          </p:nvPicPr>
          <p:blipFill>
            <a:blip r:embed="rId5"/>
            <a:stretch>
              <a:fillRect/>
            </a:stretch>
          </p:blipFill>
          <p:spPr>
            <a:xfrm>
              <a:off x="8701610" y="2518892"/>
              <a:ext cx="333375" cy="781050"/>
            </a:xfrm>
            <a:prstGeom prst="rect">
              <a:avLst/>
            </a:prstGeom>
          </p:spPr>
        </p:pic>
        <p:sp>
          <p:nvSpPr>
            <p:cNvPr id="47" name="Rounded Rectangle 46"/>
            <p:cNvSpPr/>
            <p:nvPr/>
          </p:nvSpPr>
          <p:spPr>
            <a:xfrm>
              <a:off x="8642268" y="2505358"/>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 name="Group 3"/>
          <p:cNvGrpSpPr/>
          <p:nvPr/>
        </p:nvGrpSpPr>
        <p:grpSpPr>
          <a:xfrm>
            <a:off x="9792428" y="1813982"/>
            <a:ext cx="413144" cy="840994"/>
            <a:chOff x="9182828" y="2496261"/>
            <a:chExt cx="413144" cy="840994"/>
          </a:xfrm>
        </p:grpSpPr>
        <p:pic>
          <p:nvPicPr>
            <p:cNvPr id="38" name="Picture 37"/>
            <p:cNvPicPr>
              <a:picLocks noChangeAspect="1"/>
            </p:cNvPicPr>
            <p:nvPr/>
          </p:nvPicPr>
          <p:blipFill>
            <a:blip r:embed="rId6"/>
            <a:stretch>
              <a:fillRect/>
            </a:stretch>
          </p:blipFill>
          <p:spPr>
            <a:xfrm>
              <a:off x="9249532" y="2584780"/>
              <a:ext cx="304800" cy="723900"/>
            </a:xfrm>
            <a:prstGeom prst="rect">
              <a:avLst/>
            </a:prstGeom>
          </p:spPr>
        </p:pic>
        <p:sp>
          <p:nvSpPr>
            <p:cNvPr id="48" name="Rounded Rectangle 47"/>
            <p:cNvSpPr/>
            <p:nvPr/>
          </p:nvSpPr>
          <p:spPr>
            <a:xfrm>
              <a:off x="9182828" y="2496261"/>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 name="Group 2"/>
          <p:cNvGrpSpPr/>
          <p:nvPr/>
        </p:nvGrpSpPr>
        <p:grpSpPr>
          <a:xfrm>
            <a:off x="10377391" y="1823079"/>
            <a:ext cx="455852" cy="840994"/>
            <a:chOff x="9767791" y="2505358"/>
            <a:chExt cx="455852" cy="840994"/>
          </a:xfrm>
        </p:grpSpPr>
        <p:pic>
          <p:nvPicPr>
            <p:cNvPr id="45" name="Picture 44"/>
            <p:cNvPicPr>
              <a:picLocks noChangeAspect="1"/>
            </p:cNvPicPr>
            <p:nvPr/>
          </p:nvPicPr>
          <p:blipFill>
            <a:blip r:embed="rId7"/>
            <a:stretch>
              <a:fillRect/>
            </a:stretch>
          </p:blipFill>
          <p:spPr>
            <a:xfrm>
              <a:off x="9785493" y="2520326"/>
              <a:ext cx="438150" cy="752475"/>
            </a:xfrm>
            <a:prstGeom prst="rect">
              <a:avLst/>
            </a:prstGeom>
            <a:ln>
              <a:noFill/>
            </a:ln>
          </p:spPr>
        </p:pic>
        <p:sp>
          <p:nvSpPr>
            <p:cNvPr id="49" name="Rounded Rectangle 48"/>
            <p:cNvSpPr/>
            <p:nvPr/>
          </p:nvSpPr>
          <p:spPr>
            <a:xfrm>
              <a:off x="9767791" y="2505358"/>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 name="Group 6"/>
          <p:cNvGrpSpPr/>
          <p:nvPr/>
        </p:nvGrpSpPr>
        <p:grpSpPr>
          <a:xfrm>
            <a:off x="8524795" y="2792949"/>
            <a:ext cx="468480" cy="840994"/>
            <a:chOff x="7915195" y="3475228"/>
            <a:chExt cx="468480" cy="840994"/>
          </a:xfrm>
        </p:grpSpPr>
        <p:pic>
          <p:nvPicPr>
            <p:cNvPr id="42" name="Picture 41"/>
            <p:cNvPicPr>
              <a:picLocks noChangeAspect="1"/>
            </p:cNvPicPr>
            <p:nvPr/>
          </p:nvPicPr>
          <p:blipFill>
            <a:blip r:embed="rId8"/>
            <a:stretch>
              <a:fillRect/>
            </a:stretch>
          </p:blipFill>
          <p:spPr>
            <a:xfrm>
              <a:off x="7916950" y="3573272"/>
              <a:ext cx="466725" cy="742950"/>
            </a:xfrm>
            <a:prstGeom prst="rect">
              <a:avLst/>
            </a:prstGeom>
          </p:spPr>
        </p:pic>
        <p:sp>
          <p:nvSpPr>
            <p:cNvPr id="50" name="Rounded Rectangle 49"/>
            <p:cNvSpPr/>
            <p:nvPr/>
          </p:nvSpPr>
          <p:spPr>
            <a:xfrm>
              <a:off x="7915195" y="3475228"/>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 name="Group 7"/>
          <p:cNvGrpSpPr/>
          <p:nvPr/>
        </p:nvGrpSpPr>
        <p:grpSpPr>
          <a:xfrm>
            <a:off x="9124628" y="2789241"/>
            <a:ext cx="547006" cy="843998"/>
            <a:chOff x="8515028" y="3471520"/>
            <a:chExt cx="547006" cy="843998"/>
          </a:xfrm>
        </p:grpSpPr>
        <p:pic>
          <p:nvPicPr>
            <p:cNvPr id="41" name="Picture 40"/>
            <p:cNvPicPr>
              <a:picLocks noChangeAspect="1"/>
            </p:cNvPicPr>
            <p:nvPr/>
          </p:nvPicPr>
          <p:blipFill>
            <a:blip r:embed="rId9"/>
            <a:stretch>
              <a:fillRect/>
            </a:stretch>
          </p:blipFill>
          <p:spPr>
            <a:xfrm>
              <a:off x="8524780" y="3515418"/>
              <a:ext cx="523875" cy="800100"/>
            </a:xfrm>
            <a:prstGeom prst="rect">
              <a:avLst/>
            </a:prstGeom>
          </p:spPr>
        </p:pic>
        <p:sp>
          <p:nvSpPr>
            <p:cNvPr id="51" name="Rounded Rectangle 50"/>
            <p:cNvSpPr/>
            <p:nvPr/>
          </p:nvSpPr>
          <p:spPr>
            <a:xfrm>
              <a:off x="8515028" y="3471520"/>
              <a:ext cx="547006"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9" name="Group 8"/>
          <p:cNvGrpSpPr/>
          <p:nvPr/>
        </p:nvGrpSpPr>
        <p:grpSpPr>
          <a:xfrm>
            <a:off x="9800857" y="2790893"/>
            <a:ext cx="457901" cy="840994"/>
            <a:chOff x="9191257" y="3473172"/>
            <a:chExt cx="457901" cy="840994"/>
          </a:xfrm>
        </p:grpSpPr>
        <p:pic>
          <p:nvPicPr>
            <p:cNvPr id="39" name="Picture 38"/>
            <p:cNvPicPr>
              <a:picLocks noChangeAspect="1"/>
            </p:cNvPicPr>
            <p:nvPr/>
          </p:nvPicPr>
          <p:blipFill>
            <a:blip r:embed="rId10"/>
            <a:stretch>
              <a:fillRect/>
            </a:stretch>
          </p:blipFill>
          <p:spPr>
            <a:xfrm>
              <a:off x="9268158" y="3518009"/>
              <a:ext cx="381000" cy="790575"/>
            </a:xfrm>
            <a:prstGeom prst="rect">
              <a:avLst/>
            </a:prstGeom>
          </p:spPr>
        </p:pic>
        <p:sp>
          <p:nvSpPr>
            <p:cNvPr id="52" name="Rounded Rectangle 51"/>
            <p:cNvSpPr/>
            <p:nvPr/>
          </p:nvSpPr>
          <p:spPr>
            <a:xfrm>
              <a:off x="9191257" y="3473172"/>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 name="Group 9"/>
          <p:cNvGrpSpPr/>
          <p:nvPr/>
        </p:nvGrpSpPr>
        <p:grpSpPr>
          <a:xfrm>
            <a:off x="10385932" y="2795985"/>
            <a:ext cx="455852" cy="840994"/>
            <a:chOff x="9776332" y="3478264"/>
            <a:chExt cx="455852" cy="840994"/>
          </a:xfrm>
        </p:grpSpPr>
        <p:pic>
          <p:nvPicPr>
            <p:cNvPr id="40" name="Picture 39"/>
            <p:cNvPicPr>
              <a:picLocks noChangeAspect="1"/>
            </p:cNvPicPr>
            <p:nvPr/>
          </p:nvPicPr>
          <p:blipFill>
            <a:blip r:embed="rId11"/>
            <a:stretch>
              <a:fillRect/>
            </a:stretch>
          </p:blipFill>
          <p:spPr>
            <a:xfrm>
              <a:off x="9869463" y="3507126"/>
              <a:ext cx="257175" cy="762000"/>
            </a:xfrm>
            <a:prstGeom prst="rect">
              <a:avLst/>
            </a:prstGeom>
          </p:spPr>
        </p:pic>
        <p:sp>
          <p:nvSpPr>
            <p:cNvPr id="53" name="Rounded Rectangle 52"/>
            <p:cNvSpPr/>
            <p:nvPr/>
          </p:nvSpPr>
          <p:spPr>
            <a:xfrm>
              <a:off x="9776332" y="3478264"/>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2" name="Group 11"/>
          <p:cNvGrpSpPr/>
          <p:nvPr/>
        </p:nvGrpSpPr>
        <p:grpSpPr>
          <a:xfrm>
            <a:off x="9188733" y="3739170"/>
            <a:ext cx="455852" cy="840994"/>
            <a:chOff x="8579133" y="4421449"/>
            <a:chExt cx="455852" cy="840994"/>
          </a:xfrm>
        </p:grpSpPr>
        <p:pic>
          <p:nvPicPr>
            <p:cNvPr id="43" name="Picture 42"/>
            <p:cNvPicPr>
              <a:picLocks noChangeAspect="1"/>
            </p:cNvPicPr>
            <p:nvPr/>
          </p:nvPicPr>
          <p:blipFill>
            <a:blip r:embed="rId12"/>
            <a:stretch>
              <a:fillRect/>
            </a:stretch>
          </p:blipFill>
          <p:spPr>
            <a:xfrm>
              <a:off x="8647869" y="4446659"/>
              <a:ext cx="352425" cy="800100"/>
            </a:xfrm>
            <a:prstGeom prst="rect">
              <a:avLst/>
            </a:prstGeom>
          </p:spPr>
        </p:pic>
        <p:sp>
          <p:nvSpPr>
            <p:cNvPr id="54" name="Rounded Rectangle 53"/>
            <p:cNvSpPr/>
            <p:nvPr/>
          </p:nvSpPr>
          <p:spPr>
            <a:xfrm>
              <a:off x="8579133" y="4421449"/>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 name="Group 10"/>
          <p:cNvGrpSpPr/>
          <p:nvPr/>
        </p:nvGrpSpPr>
        <p:grpSpPr>
          <a:xfrm>
            <a:off x="9859132" y="3738737"/>
            <a:ext cx="496639" cy="840994"/>
            <a:chOff x="9249532" y="4421016"/>
            <a:chExt cx="496639" cy="840994"/>
          </a:xfrm>
        </p:grpSpPr>
        <p:pic>
          <p:nvPicPr>
            <p:cNvPr id="44" name="Picture 43"/>
            <p:cNvPicPr>
              <a:picLocks noChangeAspect="1"/>
            </p:cNvPicPr>
            <p:nvPr/>
          </p:nvPicPr>
          <p:blipFill rotWithShape="1">
            <a:blip r:embed="rId13"/>
            <a:srcRect l="6892"/>
            <a:stretch/>
          </p:blipFill>
          <p:spPr>
            <a:xfrm>
              <a:off x="9249532" y="4425606"/>
              <a:ext cx="496639" cy="809625"/>
            </a:xfrm>
            <a:prstGeom prst="rect">
              <a:avLst/>
            </a:prstGeom>
          </p:spPr>
        </p:pic>
        <p:sp>
          <p:nvSpPr>
            <p:cNvPr id="55" name="Rounded Rectangle 54"/>
            <p:cNvSpPr/>
            <p:nvPr/>
          </p:nvSpPr>
          <p:spPr>
            <a:xfrm>
              <a:off x="9251546" y="4421016"/>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67" name="Rectangle 66"/>
          <p:cNvSpPr/>
          <p:nvPr/>
        </p:nvSpPr>
        <p:spPr>
          <a:xfrm>
            <a:off x="8338457" y="1708927"/>
            <a:ext cx="2830286" cy="302988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9317342" y="1297513"/>
            <a:ext cx="959477" cy="369332"/>
          </a:xfrm>
          <a:prstGeom prst="rect">
            <a:avLst/>
          </a:prstGeom>
          <a:noFill/>
        </p:spPr>
        <p:txBody>
          <a:bodyPr wrap="square" rtlCol="0">
            <a:spAutoFit/>
          </a:bodyPr>
          <a:lstStyle/>
          <a:p>
            <a:r>
              <a:rPr lang="en-US" dirty="0" smtClean="0"/>
              <a:t>Sample</a:t>
            </a:r>
            <a:endParaRPr lang="en-US" dirty="0"/>
          </a:p>
        </p:txBody>
      </p:sp>
      <p:cxnSp>
        <p:nvCxnSpPr>
          <p:cNvPr id="71" name="Straight Arrow Connector 70"/>
          <p:cNvCxnSpPr/>
          <p:nvPr/>
        </p:nvCxnSpPr>
        <p:spPr>
          <a:xfrm>
            <a:off x="6814457" y="3174835"/>
            <a:ext cx="1012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742052" y="986166"/>
            <a:ext cx="1295400" cy="369332"/>
          </a:xfrm>
          <a:prstGeom prst="rect">
            <a:avLst/>
          </a:prstGeom>
          <a:noFill/>
        </p:spPr>
        <p:txBody>
          <a:bodyPr wrap="square" rtlCol="0">
            <a:spAutoFit/>
          </a:bodyPr>
          <a:lstStyle/>
          <a:p>
            <a:r>
              <a:rPr lang="en-US" dirty="0" smtClean="0"/>
              <a:t>Population</a:t>
            </a:r>
            <a:endParaRPr lang="en-US" dirty="0"/>
          </a:p>
        </p:txBody>
      </p:sp>
      <p:sp>
        <p:nvSpPr>
          <p:cNvPr id="56" name="Title 1"/>
          <p:cNvSpPr txBox="1">
            <a:spLocks/>
          </p:cNvSpPr>
          <p:nvPr/>
        </p:nvSpPr>
        <p:spPr>
          <a:xfrm>
            <a:off x="3062181" y="87007"/>
            <a:ext cx="5257800" cy="899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What is Stratification?</a:t>
            </a:r>
            <a:endParaRPr lang="en-US" dirty="0"/>
          </a:p>
        </p:txBody>
      </p:sp>
    </p:spTree>
    <p:extLst>
      <p:ext uri="{BB962C8B-B14F-4D97-AF65-F5344CB8AC3E}">
        <p14:creationId xmlns:p14="http://schemas.microsoft.com/office/powerpoint/2010/main" val="306467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47786" cy="1325563"/>
          </a:xfrm>
        </p:spPr>
        <p:txBody>
          <a:bodyPr/>
          <a:lstStyle/>
          <a:p>
            <a:r>
              <a:rPr lang="en-US" dirty="0" smtClean="0"/>
              <a:t>Stratified Sampling</a:t>
            </a:r>
            <a:endParaRPr lang="en-US" dirty="0"/>
          </a:p>
        </p:txBody>
      </p:sp>
      <p:sp>
        <p:nvSpPr>
          <p:cNvPr id="4" name="Content Placeholder 2"/>
          <p:cNvSpPr>
            <a:spLocks noGrp="1"/>
          </p:cNvSpPr>
          <p:nvPr>
            <p:ph idx="1"/>
          </p:nvPr>
        </p:nvSpPr>
        <p:spPr>
          <a:xfrm>
            <a:off x="838200" y="1825625"/>
            <a:ext cx="10747786" cy="4351338"/>
          </a:xfrm>
        </p:spPr>
        <p:txBody>
          <a:bodyPr>
            <a:normAutofit/>
          </a:bodyPr>
          <a:lstStyle/>
          <a:p>
            <a:r>
              <a:rPr lang="en-US" dirty="0" smtClean="0"/>
              <a:t>Advantages</a:t>
            </a:r>
          </a:p>
          <a:p>
            <a:pPr lvl="1"/>
            <a:r>
              <a:rPr lang="en-US" dirty="0" smtClean="0"/>
              <a:t>A stratified sample will achieve greater precision than a simple random sample</a:t>
            </a:r>
          </a:p>
          <a:p>
            <a:pPr lvl="2"/>
            <a:r>
              <a:rPr lang="en-US" dirty="0" smtClean="0"/>
              <a:t>Don’t need as large of a sample size </a:t>
            </a:r>
          </a:p>
          <a:p>
            <a:pPr lvl="2"/>
            <a:r>
              <a:rPr lang="en-US" dirty="0"/>
              <a:t>S</a:t>
            </a:r>
            <a:r>
              <a:rPr lang="en-US" dirty="0" smtClean="0"/>
              <a:t>aves time and money</a:t>
            </a:r>
          </a:p>
          <a:p>
            <a:pPr lvl="1"/>
            <a:r>
              <a:rPr lang="en-US" dirty="0" smtClean="0"/>
              <a:t>The researcher can guarantee certain subgroups will be included in the final sample</a:t>
            </a:r>
          </a:p>
          <a:p>
            <a:pPr marL="914400" lvl="2" indent="0">
              <a:buNone/>
            </a:pPr>
            <a:endParaRPr lang="en-US" dirty="0" smtClean="0"/>
          </a:p>
          <a:p>
            <a:r>
              <a:rPr lang="en-US" dirty="0" smtClean="0"/>
              <a:t>Disadvantages</a:t>
            </a:r>
          </a:p>
          <a:p>
            <a:pPr lvl="1"/>
            <a:r>
              <a:rPr lang="en-US" dirty="0" smtClean="0"/>
              <a:t>More complex to analyze the results (compared to simple random sampling)</a:t>
            </a:r>
          </a:p>
          <a:p>
            <a:pPr lvl="1"/>
            <a:endParaRPr lang="en-US" dirty="0"/>
          </a:p>
        </p:txBody>
      </p:sp>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02156"/>
            <a:ext cx="9575800" cy="592306"/>
          </a:xfrm>
        </p:spPr>
        <p:txBody>
          <a:bodyPr>
            <a:noAutofit/>
          </a:bodyPr>
          <a:lstStyle/>
          <a:p>
            <a:r>
              <a:rPr lang="en-US" dirty="0" smtClean="0"/>
              <a:t>Allocation of a stratified sample</a:t>
            </a:r>
            <a:endParaRPr lang="en-US" dirty="0"/>
          </a:p>
        </p:txBody>
      </p:sp>
      <p:sp>
        <p:nvSpPr>
          <p:cNvPr id="3" name="Content Placeholder 2"/>
          <p:cNvSpPr>
            <a:spLocks noGrp="1"/>
          </p:cNvSpPr>
          <p:nvPr>
            <p:ph idx="1"/>
          </p:nvPr>
        </p:nvSpPr>
        <p:spPr/>
        <p:txBody>
          <a:bodyPr/>
          <a:lstStyle/>
          <a:p>
            <a:r>
              <a:rPr lang="en-US" dirty="0" smtClean="0"/>
              <a:t>Proportional allocation (recommended)</a:t>
            </a:r>
          </a:p>
          <a:p>
            <a:pPr lvl="1"/>
            <a:r>
              <a:rPr lang="en-US" dirty="0"/>
              <a:t>Participants have equal probability of selection (self-weighting)</a:t>
            </a:r>
          </a:p>
          <a:p>
            <a:pPr lvl="1"/>
            <a:r>
              <a:rPr lang="en-US" dirty="0" smtClean="0"/>
              <a:t>Most efficient for overall estimates</a:t>
            </a:r>
          </a:p>
          <a:p>
            <a:r>
              <a:rPr lang="en-US" dirty="0" smtClean="0"/>
              <a:t>Equal allocation</a:t>
            </a:r>
          </a:p>
          <a:p>
            <a:pPr lvl="1"/>
            <a:r>
              <a:rPr lang="en-US" dirty="0" smtClean="0"/>
              <a:t>More efficient is you are interested in subgroup estimates</a:t>
            </a:r>
          </a:p>
          <a:p>
            <a:r>
              <a:rPr lang="en-US" dirty="0" smtClean="0"/>
              <a:t>Other allocations</a:t>
            </a:r>
          </a:p>
          <a:p>
            <a:pPr lvl="1"/>
            <a:r>
              <a:rPr lang="en-US" dirty="0" smtClean="0"/>
              <a:t>Can be more efficient, depending on your goals</a:t>
            </a:r>
            <a:endParaRPr lang="en-US" dirty="0"/>
          </a:p>
        </p:txBody>
      </p:sp>
      <p:sp>
        <p:nvSpPr>
          <p:cNvPr id="6" name="Rectangle 5"/>
          <p:cNvSpPr/>
          <p:nvPr/>
        </p:nvSpPr>
        <p:spPr>
          <a:xfrm>
            <a:off x="990600" y="15214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4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3" y="2086337"/>
            <a:ext cx="5716237" cy="3687096"/>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3" y="2086337"/>
            <a:ext cx="5716237" cy="3687096"/>
          </a:xfrm>
          <a:prstGeom prst="rect">
            <a:avLst/>
          </a:prstGeom>
        </p:spPr>
      </p:pic>
      <p:sp>
        <p:nvSpPr>
          <p:cNvPr id="2" name="Title 1"/>
          <p:cNvSpPr>
            <a:spLocks noGrp="1"/>
          </p:cNvSpPr>
          <p:nvPr>
            <p:ph type="title"/>
          </p:nvPr>
        </p:nvSpPr>
        <p:spPr>
          <a:xfrm>
            <a:off x="2671869" y="350698"/>
            <a:ext cx="6423718" cy="1325563"/>
          </a:xfrm>
        </p:spPr>
        <p:txBody>
          <a:bodyPr/>
          <a:lstStyle/>
          <a:p>
            <a:r>
              <a:rPr lang="en-US" dirty="0" smtClean="0"/>
              <a:t>Proportional Allocation</a:t>
            </a:r>
            <a:endParaRPr lang="en-US" dirty="0"/>
          </a:p>
        </p:txBody>
      </p:sp>
      <p:sp>
        <p:nvSpPr>
          <p:cNvPr id="24" name="Rounded Rectangle 23"/>
          <p:cNvSpPr/>
          <p:nvPr/>
        </p:nvSpPr>
        <p:spPr>
          <a:xfrm>
            <a:off x="1371600" y="2391206"/>
            <a:ext cx="476249"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ounded Rectangle 24"/>
          <p:cNvSpPr/>
          <p:nvPr/>
        </p:nvSpPr>
        <p:spPr>
          <a:xfrm>
            <a:off x="1796143" y="3715749"/>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ounded Rectangle 26"/>
          <p:cNvSpPr/>
          <p:nvPr/>
        </p:nvSpPr>
        <p:spPr>
          <a:xfrm>
            <a:off x="587829" y="3733938"/>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ounded Rectangle 28"/>
          <p:cNvSpPr/>
          <p:nvPr/>
        </p:nvSpPr>
        <p:spPr>
          <a:xfrm>
            <a:off x="1807029" y="4655505"/>
            <a:ext cx="674914" cy="94333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ounded Rectangle 29"/>
          <p:cNvSpPr/>
          <p:nvPr/>
        </p:nvSpPr>
        <p:spPr>
          <a:xfrm>
            <a:off x="2404597" y="2369435"/>
            <a:ext cx="491004"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ounded Rectangle 30"/>
          <p:cNvSpPr/>
          <p:nvPr/>
        </p:nvSpPr>
        <p:spPr>
          <a:xfrm>
            <a:off x="4942205" y="2471199"/>
            <a:ext cx="534547"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ounded Rectangle 31"/>
          <p:cNvSpPr/>
          <p:nvPr/>
        </p:nvSpPr>
        <p:spPr>
          <a:xfrm>
            <a:off x="4561114" y="2471199"/>
            <a:ext cx="381092"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ounded Rectangle 32"/>
          <p:cNvSpPr/>
          <p:nvPr/>
        </p:nvSpPr>
        <p:spPr>
          <a:xfrm>
            <a:off x="5014109" y="3472685"/>
            <a:ext cx="381092"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ounded Rectangle 33"/>
          <p:cNvSpPr/>
          <p:nvPr/>
        </p:nvSpPr>
        <p:spPr>
          <a:xfrm>
            <a:off x="3615822" y="3472685"/>
            <a:ext cx="477205"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ounded Rectangle 34"/>
          <p:cNvSpPr/>
          <p:nvPr/>
        </p:nvSpPr>
        <p:spPr>
          <a:xfrm>
            <a:off x="3962401" y="4623059"/>
            <a:ext cx="598714"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3" name="Group 12"/>
          <p:cNvGrpSpPr/>
          <p:nvPr/>
        </p:nvGrpSpPr>
        <p:grpSpPr>
          <a:xfrm>
            <a:off x="6204857" y="1979792"/>
            <a:ext cx="4354286" cy="3441294"/>
            <a:chOff x="6204857" y="1979792"/>
            <a:chExt cx="4354286" cy="3441294"/>
          </a:xfrm>
        </p:grpSpPr>
        <p:grpSp>
          <p:nvGrpSpPr>
            <p:cNvPr id="6" name="Group 5"/>
            <p:cNvGrpSpPr/>
            <p:nvPr/>
          </p:nvGrpSpPr>
          <p:grpSpPr>
            <a:xfrm>
              <a:off x="8073781" y="2471199"/>
              <a:ext cx="413144" cy="843784"/>
              <a:chOff x="8073781" y="2471199"/>
              <a:chExt cx="413144" cy="843784"/>
            </a:xfrm>
          </p:grpSpPr>
          <p:pic>
            <p:nvPicPr>
              <p:cNvPr id="36" name="Picture 35"/>
              <p:cNvPicPr>
                <a:picLocks noChangeAspect="1"/>
              </p:cNvPicPr>
              <p:nvPr/>
            </p:nvPicPr>
            <p:blipFill>
              <a:blip r:embed="rId4"/>
              <a:stretch>
                <a:fillRect/>
              </a:stretch>
            </p:blipFill>
            <p:spPr>
              <a:xfrm>
                <a:off x="8084093" y="2505358"/>
                <a:ext cx="371475" cy="809625"/>
              </a:xfrm>
              <a:prstGeom prst="rect">
                <a:avLst/>
              </a:prstGeom>
              <a:ln>
                <a:noFill/>
              </a:ln>
            </p:spPr>
          </p:pic>
          <p:sp>
            <p:nvSpPr>
              <p:cNvPr id="46" name="Rounded Rectangle 45"/>
              <p:cNvSpPr/>
              <p:nvPr/>
            </p:nvSpPr>
            <p:spPr>
              <a:xfrm>
                <a:off x="8073781" y="2471199"/>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5" name="Group 4"/>
            <p:cNvGrpSpPr/>
            <p:nvPr/>
          </p:nvGrpSpPr>
          <p:grpSpPr>
            <a:xfrm>
              <a:off x="8642268" y="2505358"/>
              <a:ext cx="413144" cy="840994"/>
              <a:chOff x="8642268" y="2505358"/>
              <a:chExt cx="413144" cy="840994"/>
            </a:xfrm>
          </p:grpSpPr>
          <p:pic>
            <p:nvPicPr>
              <p:cNvPr id="37" name="Picture 36"/>
              <p:cNvPicPr>
                <a:picLocks noChangeAspect="1"/>
              </p:cNvPicPr>
              <p:nvPr/>
            </p:nvPicPr>
            <p:blipFill>
              <a:blip r:embed="rId5"/>
              <a:stretch>
                <a:fillRect/>
              </a:stretch>
            </p:blipFill>
            <p:spPr>
              <a:xfrm>
                <a:off x="8701610" y="2518892"/>
                <a:ext cx="333375" cy="781050"/>
              </a:xfrm>
              <a:prstGeom prst="rect">
                <a:avLst/>
              </a:prstGeom>
            </p:spPr>
          </p:pic>
          <p:sp>
            <p:nvSpPr>
              <p:cNvPr id="47" name="Rounded Rectangle 46"/>
              <p:cNvSpPr/>
              <p:nvPr/>
            </p:nvSpPr>
            <p:spPr>
              <a:xfrm>
                <a:off x="8642268" y="2505358"/>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 name="Group 3"/>
            <p:cNvGrpSpPr/>
            <p:nvPr/>
          </p:nvGrpSpPr>
          <p:grpSpPr>
            <a:xfrm>
              <a:off x="9182828" y="2496261"/>
              <a:ext cx="413144" cy="840994"/>
              <a:chOff x="9182828" y="2496261"/>
              <a:chExt cx="413144" cy="840994"/>
            </a:xfrm>
          </p:grpSpPr>
          <p:pic>
            <p:nvPicPr>
              <p:cNvPr id="38" name="Picture 37"/>
              <p:cNvPicPr>
                <a:picLocks noChangeAspect="1"/>
              </p:cNvPicPr>
              <p:nvPr/>
            </p:nvPicPr>
            <p:blipFill>
              <a:blip r:embed="rId6"/>
              <a:stretch>
                <a:fillRect/>
              </a:stretch>
            </p:blipFill>
            <p:spPr>
              <a:xfrm>
                <a:off x="9249532" y="2584780"/>
                <a:ext cx="304800" cy="723900"/>
              </a:xfrm>
              <a:prstGeom prst="rect">
                <a:avLst/>
              </a:prstGeom>
            </p:spPr>
          </p:pic>
          <p:sp>
            <p:nvSpPr>
              <p:cNvPr id="48" name="Rounded Rectangle 47"/>
              <p:cNvSpPr/>
              <p:nvPr/>
            </p:nvSpPr>
            <p:spPr>
              <a:xfrm>
                <a:off x="9182828" y="2496261"/>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 name="Group 2"/>
            <p:cNvGrpSpPr/>
            <p:nvPr/>
          </p:nvGrpSpPr>
          <p:grpSpPr>
            <a:xfrm>
              <a:off x="9767791" y="2505358"/>
              <a:ext cx="455852" cy="840994"/>
              <a:chOff x="9767791" y="2505358"/>
              <a:chExt cx="455852" cy="840994"/>
            </a:xfrm>
          </p:grpSpPr>
          <p:pic>
            <p:nvPicPr>
              <p:cNvPr id="45" name="Picture 44"/>
              <p:cNvPicPr>
                <a:picLocks noChangeAspect="1"/>
              </p:cNvPicPr>
              <p:nvPr/>
            </p:nvPicPr>
            <p:blipFill>
              <a:blip r:embed="rId7"/>
              <a:stretch>
                <a:fillRect/>
              </a:stretch>
            </p:blipFill>
            <p:spPr>
              <a:xfrm>
                <a:off x="9785493" y="2520326"/>
                <a:ext cx="438150" cy="752475"/>
              </a:xfrm>
              <a:prstGeom prst="rect">
                <a:avLst/>
              </a:prstGeom>
              <a:ln>
                <a:noFill/>
              </a:ln>
            </p:spPr>
          </p:pic>
          <p:sp>
            <p:nvSpPr>
              <p:cNvPr id="49" name="Rounded Rectangle 48"/>
              <p:cNvSpPr/>
              <p:nvPr/>
            </p:nvSpPr>
            <p:spPr>
              <a:xfrm>
                <a:off x="9767791" y="2505358"/>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7" name="Group 6"/>
            <p:cNvGrpSpPr/>
            <p:nvPr/>
          </p:nvGrpSpPr>
          <p:grpSpPr>
            <a:xfrm>
              <a:off x="7915195" y="3475228"/>
              <a:ext cx="468480" cy="840994"/>
              <a:chOff x="7915195" y="3475228"/>
              <a:chExt cx="468480" cy="840994"/>
            </a:xfrm>
          </p:grpSpPr>
          <p:pic>
            <p:nvPicPr>
              <p:cNvPr id="42" name="Picture 41"/>
              <p:cNvPicPr>
                <a:picLocks noChangeAspect="1"/>
              </p:cNvPicPr>
              <p:nvPr/>
            </p:nvPicPr>
            <p:blipFill>
              <a:blip r:embed="rId8"/>
              <a:stretch>
                <a:fillRect/>
              </a:stretch>
            </p:blipFill>
            <p:spPr>
              <a:xfrm>
                <a:off x="7916950" y="3573272"/>
                <a:ext cx="466725" cy="742950"/>
              </a:xfrm>
              <a:prstGeom prst="rect">
                <a:avLst/>
              </a:prstGeom>
            </p:spPr>
          </p:pic>
          <p:sp>
            <p:nvSpPr>
              <p:cNvPr id="50" name="Rounded Rectangle 49"/>
              <p:cNvSpPr/>
              <p:nvPr/>
            </p:nvSpPr>
            <p:spPr>
              <a:xfrm>
                <a:off x="7915195" y="3475228"/>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 name="Group 7"/>
            <p:cNvGrpSpPr/>
            <p:nvPr/>
          </p:nvGrpSpPr>
          <p:grpSpPr>
            <a:xfrm>
              <a:off x="8515028" y="3471520"/>
              <a:ext cx="547006" cy="843998"/>
              <a:chOff x="8515028" y="3471520"/>
              <a:chExt cx="547006" cy="843998"/>
            </a:xfrm>
          </p:grpSpPr>
          <p:pic>
            <p:nvPicPr>
              <p:cNvPr id="41" name="Picture 40"/>
              <p:cNvPicPr>
                <a:picLocks noChangeAspect="1"/>
              </p:cNvPicPr>
              <p:nvPr/>
            </p:nvPicPr>
            <p:blipFill>
              <a:blip r:embed="rId9"/>
              <a:stretch>
                <a:fillRect/>
              </a:stretch>
            </p:blipFill>
            <p:spPr>
              <a:xfrm>
                <a:off x="8524780" y="3515418"/>
                <a:ext cx="523875" cy="800100"/>
              </a:xfrm>
              <a:prstGeom prst="rect">
                <a:avLst/>
              </a:prstGeom>
            </p:spPr>
          </p:pic>
          <p:sp>
            <p:nvSpPr>
              <p:cNvPr id="51" name="Rounded Rectangle 50"/>
              <p:cNvSpPr/>
              <p:nvPr/>
            </p:nvSpPr>
            <p:spPr>
              <a:xfrm>
                <a:off x="8515028" y="3471520"/>
                <a:ext cx="547006"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9" name="Group 8"/>
            <p:cNvGrpSpPr/>
            <p:nvPr/>
          </p:nvGrpSpPr>
          <p:grpSpPr>
            <a:xfrm>
              <a:off x="9191257" y="3473172"/>
              <a:ext cx="457901" cy="840994"/>
              <a:chOff x="9191257" y="3473172"/>
              <a:chExt cx="457901" cy="840994"/>
            </a:xfrm>
          </p:grpSpPr>
          <p:pic>
            <p:nvPicPr>
              <p:cNvPr id="39" name="Picture 38"/>
              <p:cNvPicPr>
                <a:picLocks noChangeAspect="1"/>
              </p:cNvPicPr>
              <p:nvPr/>
            </p:nvPicPr>
            <p:blipFill>
              <a:blip r:embed="rId10"/>
              <a:stretch>
                <a:fillRect/>
              </a:stretch>
            </p:blipFill>
            <p:spPr>
              <a:xfrm>
                <a:off x="9268158" y="3518009"/>
                <a:ext cx="381000" cy="790575"/>
              </a:xfrm>
              <a:prstGeom prst="rect">
                <a:avLst/>
              </a:prstGeom>
            </p:spPr>
          </p:pic>
          <p:sp>
            <p:nvSpPr>
              <p:cNvPr id="52" name="Rounded Rectangle 51"/>
              <p:cNvSpPr/>
              <p:nvPr/>
            </p:nvSpPr>
            <p:spPr>
              <a:xfrm>
                <a:off x="9191257" y="3473172"/>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 name="Group 9"/>
            <p:cNvGrpSpPr/>
            <p:nvPr/>
          </p:nvGrpSpPr>
          <p:grpSpPr>
            <a:xfrm>
              <a:off x="9776332" y="3478264"/>
              <a:ext cx="455852" cy="840994"/>
              <a:chOff x="9776332" y="3478264"/>
              <a:chExt cx="455852" cy="840994"/>
            </a:xfrm>
          </p:grpSpPr>
          <p:pic>
            <p:nvPicPr>
              <p:cNvPr id="40" name="Picture 39"/>
              <p:cNvPicPr>
                <a:picLocks noChangeAspect="1"/>
              </p:cNvPicPr>
              <p:nvPr/>
            </p:nvPicPr>
            <p:blipFill>
              <a:blip r:embed="rId11"/>
              <a:stretch>
                <a:fillRect/>
              </a:stretch>
            </p:blipFill>
            <p:spPr>
              <a:xfrm>
                <a:off x="9869463" y="3507126"/>
                <a:ext cx="257175" cy="762000"/>
              </a:xfrm>
              <a:prstGeom prst="rect">
                <a:avLst/>
              </a:prstGeom>
            </p:spPr>
          </p:pic>
          <p:sp>
            <p:nvSpPr>
              <p:cNvPr id="53" name="Rounded Rectangle 52"/>
              <p:cNvSpPr/>
              <p:nvPr/>
            </p:nvSpPr>
            <p:spPr>
              <a:xfrm>
                <a:off x="9776332" y="3478264"/>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2" name="Group 11"/>
            <p:cNvGrpSpPr/>
            <p:nvPr/>
          </p:nvGrpSpPr>
          <p:grpSpPr>
            <a:xfrm>
              <a:off x="8579133" y="4421449"/>
              <a:ext cx="455852" cy="840994"/>
              <a:chOff x="8579133" y="4421449"/>
              <a:chExt cx="455852" cy="840994"/>
            </a:xfrm>
          </p:grpSpPr>
          <p:pic>
            <p:nvPicPr>
              <p:cNvPr id="43" name="Picture 42"/>
              <p:cNvPicPr>
                <a:picLocks noChangeAspect="1"/>
              </p:cNvPicPr>
              <p:nvPr/>
            </p:nvPicPr>
            <p:blipFill>
              <a:blip r:embed="rId12"/>
              <a:stretch>
                <a:fillRect/>
              </a:stretch>
            </p:blipFill>
            <p:spPr>
              <a:xfrm>
                <a:off x="8647869" y="4446659"/>
                <a:ext cx="352425" cy="800100"/>
              </a:xfrm>
              <a:prstGeom prst="rect">
                <a:avLst/>
              </a:prstGeom>
            </p:spPr>
          </p:pic>
          <p:sp>
            <p:nvSpPr>
              <p:cNvPr id="54" name="Rounded Rectangle 53"/>
              <p:cNvSpPr/>
              <p:nvPr/>
            </p:nvSpPr>
            <p:spPr>
              <a:xfrm>
                <a:off x="8579133" y="4421449"/>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1" name="Group 10"/>
            <p:cNvGrpSpPr/>
            <p:nvPr/>
          </p:nvGrpSpPr>
          <p:grpSpPr>
            <a:xfrm>
              <a:off x="9249532" y="4421016"/>
              <a:ext cx="496639" cy="840994"/>
              <a:chOff x="9249532" y="4421016"/>
              <a:chExt cx="496639" cy="840994"/>
            </a:xfrm>
          </p:grpSpPr>
          <p:pic>
            <p:nvPicPr>
              <p:cNvPr id="44" name="Picture 43"/>
              <p:cNvPicPr>
                <a:picLocks noChangeAspect="1"/>
              </p:cNvPicPr>
              <p:nvPr/>
            </p:nvPicPr>
            <p:blipFill rotWithShape="1">
              <a:blip r:embed="rId13"/>
              <a:srcRect l="6892"/>
              <a:stretch/>
            </p:blipFill>
            <p:spPr>
              <a:xfrm>
                <a:off x="9249532" y="4425606"/>
                <a:ext cx="496639" cy="809625"/>
              </a:xfrm>
              <a:prstGeom prst="rect">
                <a:avLst/>
              </a:prstGeom>
            </p:spPr>
          </p:pic>
          <p:sp>
            <p:nvSpPr>
              <p:cNvPr id="55" name="Rounded Rectangle 54"/>
              <p:cNvSpPr/>
              <p:nvPr/>
            </p:nvSpPr>
            <p:spPr>
              <a:xfrm>
                <a:off x="9251546" y="4421016"/>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67" name="Rectangle 66"/>
            <p:cNvSpPr/>
            <p:nvPr/>
          </p:nvSpPr>
          <p:spPr>
            <a:xfrm>
              <a:off x="7728857" y="2391206"/>
              <a:ext cx="2830286" cy="302988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707742" y="1979792"/>
              <a:ext cx="959477" cy="369332"/>
            </a:xfrm>
            <a:prstGeom prst="rect">
              <a:avLst/>
            </a:prstGeom>
            <a:noFill/>
          </p:spPr>
          <p:txBody>
            <a:bodyPr wrap="square" rtlCol="0">
              <a:spAutoFit/>
            </a:bodyPr>
            <a:lstStyle/>
            <a:p>
              <a:r>
                <a:rPr lang="en-US" dirty="0" smtClean="0"/>
                <a:t>Sample</a:t>
              </a:r>
              <a:endParaRPr lang="en-US" dirty="0"/>
            </a:p>
          </p:txBody>
        </p:sp>
        <p:cxnSp>
          <p:nvCxnSpPr>
            <p:cNvPr id="71" name="Straight Arrow Connector 70"/>
            <p:cNvCxnSpPr/>
            <p:nvPr/>
          </p:nvCxnSpPr>
          <p:spPr>
            <a:xfrm>
              <a:off x="6204857" y="3857114"/>
              <a:ext cx="1012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2132452" y="1668445"/>
            <a:ext cx="1295400" cy="369332"/>
          </a:xfrm>
          <a:prstGeom prst="rect">
            <a:avLst/>
          </a:prstGeom>
          <a:noFill/>
        </p:spPr>
        <p:txBody>
          <a:bodyPr wrap="square" rtlCol="0">
            <a:spAutoFit/>
          </a:bodyPr>
          <a:lstStyle/>
          <a:p>
            <a:r>
              <a:rPr lang="en-US" dirty="0" smtClean="0"/>
              <a:t>Population</a:t>
            </a:r>
            <a:endParaRPr lang="en-US" dirty="0"/>
          </a:p>
        </p:txBody>
      </p:sp>
    </p:spTree>
    <p:extLst>
      <p:ext uri="{BB962C8B-B14F-4D97-AF65-F5344CB8AC3E}">
        <p14:creationId xmlns:p14="http://schemas.microsoft.com/office/powerpoint/2010/main" val="381619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9" grpId="0" animBg="1"/>
      <p:bldP spid="30" grpId="0" animBg="1"/>
      <p:bldP spid="31"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3" y="2086337"/>
            <a:ext cx="5716237" cy="3687096"/>
          </a:xfrm>
          <a:prstGeom prst="rect">
            <a:avLst/>
          </a:prstGeom>
        </p:spPr>
      </p:pic>
      <p:sp>
        <p:nvSpPr>
          <p:cNvPr id="2" name="Title 1"/>
          <p:cNvSpPr>
            <a:spLocks noGrp="1"/>
          </p:cNvSpPr>
          <p:nvPr>
            <p:ph type="title"/>
          </p:nvPr>
        </p:nvSpPr>
        <p:spPr>
          <a:xfrm>
            <a:off x="3679372" y="334927"/>
            <a:ext cx="3962400" cy="1325563"/>
          </a:xfrm>
        </p:spPr>
        <p:txBody>
          <a:bodyPr/>
          <a:lstStyle/>
          <a:p>
            <a:r>
              <a:rPr lang="en-US" dirty="0" smtClean="0"/>
              <a:t>Equal Allocation</a:t>
            </a:r>
            <a:endParaRPr lang="en-US" dirty="0"/>
          </a:p>
        </p:txBody>
      </p:sp>
      <p:sp>
        <p:nvSpPr>
          <p:cNvPr id="5" name="Rounded Rectangle 4"/>
          <p:cNvSpPr/>
          <p:nvPr/>
        </p:nvSpPr>
        <p:spPr>
          <a:xfrm>
            <a:off x="2393711" y="2358549"/>
            <a:ext cx="491003" cy="1001486"/>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ounded Rectangle 5"/>
          <p:cNvSpPr/>
          <p:nvPr/>
        </p:nvSpPr>
        <p:spPr>
          <a:xfrm>
            <a:off x="3983025" y="4611892"/>
            <a:ext cx="632518" cy="97247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ounded Rectangle 6"/>
          <p:cNvSpPr/>
          <p:nvPr/>
        </p:nvSpPr>
        <p:spPr>
          <a:xfrm>
            <a:off x="1761192" y="3755684"/>
            <a:ext cx="742521" cy="85620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ounded Rectangle 7"/>
          <p:cNvSpPr/>
          <p:nvPr/>
        </p:nvSpPr>
        <p:spPr>
          <a:xfrm>
            <a:off x="3489036" y="3501780"/>
            <a:ext cx="647536" cy="92104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ounded Rectangle 9"/>
          <p:cNvSpPr/>
          <p:nvPr/>
        </p:nvSpPr>
        <p:spPr>
          <a:xfrm>
            <a:off x="4615543" y="4611892"/>
            <a:ext cx="674914" cy="97247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ounded Rectangle 10"/>
          <p:cNvSpPr/>
          <p:nvPr/>
        </p:nvSpPr>
        <p:spPr>
          <a:xfrm>
            <a:off x="5018314" y="3476064"/>
            <a:ext cx="446315" cy="972479"/>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ounded Rectangle 11"/>
          <p:cNvSpPr/>
          <p:nvPr/>
        </p:nvSpPr>
        <p:spPr>
          <a:xfrm>
            <a:off x="775868" y="4611892"/>
            <a:ext cx="399789" cy="97247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ounded Rectangle 12"/>
          <p:cNvSpPr/>
          <p:nvPr/>
        </p:nvSpPr>
        <p:spPr>
          <a:xfrm>
            <a:off x="718754" y="2387557"/>
            <a:ext cx="652846" cy="972478"/>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TextBox 55"/>
          <p:cNvSpPr txBox="1"/>
          <p:nvPr/>
        </p:nvSpPr>
        <p:spPr>
          <a:xfrm>
            <a:off x="2132452" y="1668445"/>
            <a:ext cx="1295400" cy="369332"/>
          </a:xfrm>
          <a:prstGeom prst="rect">
            <a:avLst/>
          </a:prstGeom>
          <a:noFill/>
        </p:spPr>
        <p:txBody>
          <a:bodyPr wrap="square" rtlCol="0">
            <a:spAutoFit/>
          </a:bodyPr>
          <a:lstStyle/>
          <a:p>
            <a:r>
              <a:rPr lang="en-US" dirty="0" smtClean="0"/>
              <a:t>Population</a:t>
            </a:r>
            <a:endParaRPr lang="en-US" dirty="0"/>
          </a:p>
        </p:txBody>
      </p:sp>
      <p:grpSp>
        <p:nvGrpSpPr>
          <p:cNvPr id="22" name="Group 21"/>
          <p:cNvGrpSpPr/>
          <p:nvPr/>
        </p:nvGrpSpPr>
        <p:grpSpPr>
          <a:xfrm>
            <a:off x="6324600" y="2187480"/>
            <a:ext cx="4409951" cy="2917920"/>
            <a:chOff x="6324600" y="2187480"/>
            <a:chExt cx="4409951" cy="2917920"/>
          </a:xfrm>
        </p:grpSpPr>
        <p:grpSp>
          <p:nvGrpSpPr>
            <p:cNvPr id="9" name="Group 8"/>
            <p:cNvGrpSpPr/>
            <p:nvPr/>
          </p:nvGrpSpPr>
          <p:grpSpPr>
            <a:xfrm>
              <a:off x="8792129" y="2914690"/>
              <a:ext cx="413144" cy="840994"/>
              <a:chOff x="8792129" y="2914690"/>
              <a:chExt cx="413144" cy="840994"/>
            </a:xfrm>
          </p:grpSpPr>
          <p:pic>
            <p:nvPicPr>
              <p:cNvPr id="19" name="Picture 18"/>
              <p:cNvPicPr>
                <a:picLocks noChangeAspect="1"/>
              </p:cNvPicPr>
              <p:nvPr/>
            </p:nvPicPr>
            <p:blipFill>
              <a:blip r:embed="rId4"/>
              <a:stretch>
                <a:fillRect/>
              </a:stretch>
            </p:blipFill>
            <p:spPr>
              <a:xfrm>
                <a:off x="8851471" y="2928224"/>
                <a:ext cx="333375" cy="781050"/>
              </a:xfrm>
              <a:prstGeom prst="rect">
                <a:avLst/>
              </a:prstGeom>
            </p:spPr>
          </p:pic>
          <p:sp>
            <p:nvSpPr>
              <p:cNvPr id="20" name="Rounded Rectangle 19"/>
              <p:cNvSpPr/>
              <p:nvPr/>
            </p:nvSpPr>
            <p:spPr>
              <a:xfrm>
                <a:off x="8792129" y="2914690"/>
                <a:ext cx="413144"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8" name="Group 17"/>
            <p:cNvGrpSpPr/>
            <p:nvPr/>
          </p:nvGrpSpPr>
          <p:grpSpPr>
            <a:xfrm>
              <a:off x="8531198" y="3945732"/>
              <a:ext cx="547006" cy="843998"/>
              <a:chOff x="8531198" y="3945732"/>
              <a:chExt cx="547006" cy="843998"/>
            </a:xfrm>
          </p:grpSpPr>
          <p:pic>
            <p:nvPicPr>
              <p:cNvPr id="31" name="Picture 30"/>
              <p:cNvPicPr>
                <a:picLocks noChangeAspect="1"/>
              </p:cNvPicPr>
              <p:nvPr/>
            </p:nvPicPr>
            <p:blipFill>
              <a:blip r:embed="rId5"/>
              <a:stretch>
                <a:fillRect/>
              </a:stretch>
            </p:blipFill>
            <p:spPr>
              <a:xfrm>
                <a:off x="8540950" y="3989630"/>
                <a:ext cx="523875" cy="800100"/>
              </a:xfrm>
              <a:prstGeom prst="rect">
                <a:avLst/>
              </a:prstGeom>
            </p:spPr>
          </p:pic>
          <p:sp>
            <p:nvSpPr>
              <p:cNvPr id="32" name="Rounded Rectangle 31"/>
              <p:cNvSpPr/>
              <p:nvPr/>
            </p:nvSpPr>
            <p:spPr>
              <a:xfrm>
                <a:off x="8531198" y="3945732"/>
                <a:ext cx="547006"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4" name="Group 13"/>
            <p:cNvGrpSpPr/>
            <p:nvPr/>
          </p:nvGrpSpPr>
          <p:grpSpPr>
            <a:xfrm>
              <a:off x="9378589" y="2912616"/>
              <a:ext cx="457901" cy="840994"/>
              <a:chOff x="9378589" y="2912616"/>
              <a:chExt cx="457901" cy="840994"/>
            </a:xfrm>
          </p:grpSpPr>
          <p:pic>
            <p:nvPicPr>
              <p:cNvPr id="34" name="Picture 33"/>
              <p:cNvPicPr>
                <a:picLocks noChangeAspect="1"/>
              </p:cNvPicPr>
              <p:nvPr/>
            </p:nvPicPr>
            <p:blipFill>
              <a:blip r:embed="rId6"/>
              <a:stretch>
                <a:fillRect/>
              </a:stretch>
            </p:blipFill>
            <p:spPr>
              <a:xfrm>
                <a:off x="9455490" y="2957453"/>
                <a:ext cx="381000" cy="790575"/>
              </a:xfrm>
              <a:prstGeom prst="rect">
                <a:avLst/>
              </a:prstGeom>
            </p:spPr>
          </p:pic>
          <p:sp>
            <p:nvSpPr>
              <p:cNvPr id="35" name="Rounded Rectangle 34"/>
              <p:cNvSpPr/>
              <p:nvPr/>
            </p:nvSpPr>
            <p:spPr>
              <a:xfrm>
                <a:off x="9378589" y="2912616"/>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 name="Group 14"/>
            <p:cNvGrpSpPr/>
            <p:nvPr/>
          </p:nvGrpSpPr>
          <p:grpSpPr>
            <a:xfrm>
              <a:off x="10007757" y="2919312"/>
              <a:ext cx="455852" cy="840994"/>
              <a:chOff x="10007757" y="2919312"/>
              <a:chExt cx="455852" cy="840994"/>
            </a:xfrm>
          </p:grpSpPr>
          <p:pic>
            <p:nvPicPr>
              <p:cNvPr id="37" name="Picture 36"/>
              <p:cNvPicPr>
                <a:picLocks noChangeAspect="1"/>
              </p:cNvPicPr>
              <p:nvPr/>
            </p:nvPicPr>
            <p:blipFill>
              <a:blip r:embed="rId7"/>
              <a:stretch>
                <a:fillRect/>
              </a:stretch>
            </p:blipFill>
            <p:spPr>
              <a:xfrm>
                <a:off x="10100888" y="2948174"/>
                <a:ext cx="257175" cy="762000"/>
              </a:xfrm>
              <a:prstGeom prst="rect">
                <a:avLst/>
              </a:prstGeom>
            </p:spPr>
          </p:pic>
          <p:sp>
            <p:nvSpPr>
              <p:cNvPr id="38" name="Rounded Rectangle 37"/>
              <p:cNvSpPr/>
              <p:nvPr/>
            </p:nvSpPr>
            <p:spPr>
              <a:xfrm>
                <a:off x="10007757" y="2919312"/>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 name="Group 16"/>
            <p:cNvGrpSpPr/>
            <p:nvPr/>
          </p:nvGrpSpPr>
          <p:grpSpPr>
            <a:xfrm>
              <a:off x="9270345" y="3935381"/>
              <a:ext cx="496639" cy="840994"/>
              <a:chOff x="9270345" y="3935381"/>
              <a:chExt cx="496639" cy="840994"/>
            </a:xfrm>
          </p:grpSpPr>
          <p:pic>
            <p:nvPicPr>
              <p:cNvPr id="43" name="Picture 42"/>
              <p:cNvPicPr>
                <a:picLocks noChangeAspect="1"/>
              </p:cNvPicPr>
              <p:nvPr/>
            </p:nvPicPr>
            <p:blipFill rotWithShape="1">
              <a:blip r:embed="rId8"/>
              <a:srcRect l="6892"/>
              <a:stretch/>
            </p:blipFill>
            <p:spPr>
              <a:xfrm>
                <a:off x="9270345" y="3939971"/>
                <a:ext cx="496639" cy="809625"/>
              </a:xfrm>
              <a:prstGeom prst="rect">
                <a:avLst/>
              </a:prstGeom>
              <a:ln>
                <a:noFill/>
              </a:ln>
            </p:spPr>
          </p:pic>
          <p:sp>
            <p:nvSpPr>
              <p:cNvPr id="44" name="Rounded Rectangle 43"/>
              <p:cNvSpPr/>
              <p:nvPr/>
            </p:nvSpPr>
            <p:spPr>
              <a:xfrm>
                <a:off x="9272359" y="3935381"/>
                <a:ext cx="45585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 name="Group 2"/>
            <p:cNvGrpSpPr/>
            <p:nvPr/>
          </p:nvGrpSpPr>
          <p:grpSpPr>
            <a:xfrm>
              <a:off x="8046840" y="2914690"/>
              <a:ext cx="544688" cy="852504"/>
              <a:chOff x="8046840" y="2914690"/>
              <a:chExt cx="544688" cy="852504"/>
            </a:xfrm>
          </p:grpSpPr>
          <p:pic>
            <p:nvPicPr>
              <p:cNvPr id="47" name="Picture 46"/>
              <p:cNvPicPr>
                <a:picLocks noChangeAspect="1"/>
              </p:cNvPicPr>
              <p:nvPr/>
            </p:nvPicPr>
            <p:blipFill>
              <a:blip r:embed="rId9"/>
              <a:stretch>
                <a:fillRect/>
              </a:stretch>
            </p:blipFill>
            <p:spPr>
              <a:xfrm>
                <a:off x="8058128" y="2957569"/>
                <a:ext cx="533400" cy="809625"/>
              </a:xfrm>
              <a:prstGeom prst="rect">
                <a:avLst/>
              </a:prstGeom>
            </p:spPr>
          </p:pic>
          <p:sp>
            <p:nvSpPr>
              <p:cNvPr id="48" name="Rounded Rectangle 47"/>
              <p:cNvSpPr/>
              <p:nvPr/>
            </p:nvSpPr>
            <p:spPr>
              <a:xfrm>
                <a:off x="8046840" y="2914690"/>
                <a:ext cx="544688"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1" name="Group 20"/>
            <p:cNvGrpSpPr/>
            <p:nvPr/>
          </p:nvGrpSpPr>
          <p:grpSpPr>
            <a:xfrm>
              <a:off x="7995625" y="3935381"/>
              <a:ext cx="430072" cy="840994"/>
              <a:chOff x="7995625" y="3935381"/>
              <a:chExt cx="430072" cy="840994"/>
            </a:xfrm>
          </p:grpSpPr>
          <p:pic>
            <p:nvPicPr>
              <p:cNvPr id="46" name="Picture 45"/>
              <p:cNvPicPr>
                <a:picLocks noChangeAspect="1"/>
              </p:cNvPicPr>
              <p:nvPr/>
            </p:nvPicPr>
            <p:blipFill>
              <a:blip r:embed="rId10"/>
              <a:stretch>
                <a:fillRect/>
              </a:stretch>
            </p:blipFill>
            <p:spPr>
              <a:xfrm>
                <a:off x="8072630" y="3961095"/>
                <a:ext cx="295275" cy="781050"/>
              </a:xfrm>
              <a:prstGeom prst="rect">
                <a:avLst/>
              </a:prstGeom>
            </p:spPr>
          </p:pic>
          <p:sp>
            <p:nvSpPr>
              <p:cNvPr id="49" name="Rounded Rectangle 48"/>
              <p:cNvSpPr/>
              <p:nvPr/>
            </p:nvSpPr>
            <p:spPr>
              <a:xfrm>
                <a:off x="7995625" y="3935381"/>
                <a:ext cx="430072"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6" name="Group 15"/>
            <p:cNvGrpSpPr/>
            <p:nvPr/>
          </p:nvGrpSpPr>
          <p:grpSpPr>
            <a:xfrm>
              <a:off x="9922366" y="3908602"/>
              <a:ext cx="547868" cy="840994"/>
              <a:chOff x="9922366" y="3908602"/>
              <a:chExt cx="547868" cy="840994"/>
            </a:xfrm>
          </p:grpSpPr>
          <p:pic>
            <p:nvPicPr>
              <p:cNvPr id="45" name="Picture 44"/>
              <p:cNvPicPr>
                <a:picLocks noChangeAspect="1"/>
              </p:cNvPicPr>
              <p:nvPr/>
            </p:nvPicPr>
            <p:blipFill>
              <a:blip r:embed="rId11"/>
              <a:stretch>
                <a:fillRect/>
              </a:stretch>
            </p:blipFill>
            <p:spPr>
              <a:xfrm>
                <a:off x="9974934" y="3938574"/>
                <a:ext cx="495300" cy="781050"/>
              </a:xfrm>
              <a:prstGeom prst="rect">
                <a:avLst/>
              </a:prstGeom>
            </p:spPr>
          </p:pic>
          <p:sp>
            <p:nvSpPr>
              <p:cNvPr id="50" name="Rounded Rectangle 49"/>
              <p:cNvSpPr/>
              <p:nvPr/>
            </p:nvSpPr>
            <p:spPr>
              <a:xfrm>
                <a:off x="9922366" y="3908602"/>
                <a:ext cx="547868" cy="840994"/>
              </a:xfrm>
              <a:prstGeom prst="roundRect">
                <a:avLst/>
              </a:prstGeom>
              <a:noFill/>
              <a:ln w="28575">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55" name="Rectangle 54"/>
            <p:cNvSpPr/>
            <p:nvPr/>
          </p:nvSpPr>
          <p:spPr>
            <a:xfrm>
              <a:off x="7904265" y="2601686"/>
              <a:ext cx="2830286" cy="250371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8792426" y="2187480"/>
              <a:ext cx="959477" cy="369332"/>
            </a:xfrm>
            <a:prstGeom prst="rect">
              <a:avLst/>
            </a:prstGeom>
            <a:noFill/>
          </p:spPr>
          <p:txBody>
            <a:bodyPr wrap="square" rtlCol="0">
              <a:spAutoFit/>
            </a:bodyPr>
            <a:lstStyle/>
            <a:p>
              <a:r>
                <a:rPr lang="en-US" dirty="0" smtClean="0"/>
                <a:t>Sample</a:t>
              </a:r>
              <a:endParaRPr lang="en-US" dirty="0"/>
            </a:p>
          </p:txBody>
        </p:sp>
        <p:cxnSp>
          <p:nvCxnSpPr>
            <p:cNvPr id="58" name="Straight Arrow Connector 57"/>
            <p:cNvCxnSpPr/>
            <p:nvPr/>
          </p:nvCxnSpPr>
          <p:spPr>
            <a:xfrm>
              <a:off x="6324600" y="3781651"/>
              <a:ext cx="1012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214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3694</TotalTime>
  <Words>3684</Words>
  <Application>Microsoft Office PowerPoint</Application>
  <PresentationFormat>Widescreen</PresentationFormat>
  <Paragraphs>847</Paragraphs>
  <Slides>36</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Cambria Math</vt:lpstr>
      <vt:lpstr>Corbel</vt:lpstr>
      <vt:lpstr>Times New Roman</vt:lpstr>
      <vt:lpstr>Basis</vt:lpstr>
      <vt:lpstr>1_Office Theme</vt:lpstr>
      <vt:lpstr>Complex Survey Design AND Analysis,  a Nationally Representative Georgian Serosurvey</vt:lpstr>
      <vt:lpstr>Outline</vt:lpstr>
      <vt:lpstr>What is Stratification?</vt:lpstr>
      <vt:lpstr>What is Stratification?</vt:lpstr>
      <vt:lpstr>PowerPoint Presentation</vt:lpstr>
      <vt:lpstr>Stratified Sampling</vt:lpstr>
      <vt:lpstr>Allocation of a stratified sample</vt:lpstr>
      <vt:lpstr>Proportional Allocation</vt:lpstr>
      <vt:lpstr>Equal Allocation</vt:lpstr>
      <vt:lpstr>Other Allocation Types</vt:lpstr>
      <vt:lpstr>PowerPoint Presentation</vt:lpstr>
      <vt:lpstr>What is Cluster Sampling?</vt:lpstr>
      <vt:lpstr>What is Cluster Sampling?</vt:lpstr>
      <vt:lpstr>What is Cluster Sampling?</vt:lpstr>
      <vt:lpstr>What is Cluster Sampling?</vt:lpstr>
      <vt:lpstr>Cluster Sampling</vt:lpstr>
      <vt:lpstr>General thoughts on sampling design</vt:lpstr>
      <vt:lpstr>Design Effect</vt:lpstr>
      <vt:lpstr>Case Study: Georgian Serosurvey</vt:lpstr>
      <vt:lpstr>Georgian Serosurvey</vt:lpstr>
      <vt:lpstr>Sample Size and Power Calculations</vt:lpstr>
      <vt:lpstr>Study Design</vt:lpstr>
      <vt:lpstr>Stage 1: Stratification </vt:lpstr>
      <vt:lpstr>Stage 1: Stratification </vt:lpstr>
      <vt:lpstr>Allocation of sample</vt:lpstr>
      <vt:lpstr>Stratum</vt:lpstr>
      <vt:lpstr>PowerPoint Presentation</vt:lpstr>
      <vt:lpstr>PowerPoint Presentation</vt:lpstr>
      <vt:lpstr>Steps to select households</vt:lpstr>
      <vt:lpstr>PowerPoint Presentation</vt:lpstr>
      <vt:lpstr>Household Selection Example</vt:lpstr>
      <vt:lpstr>Stage 4: Selected a participant</vt:lpstr>
      <vt:lpstr>Eligibility Criteria</vt:lpstr>
      <vt:lpstr>Exclusion Criteria</vt:lpstr>
      <vt:lpstr>Stage 4: Selected a Participant</vt:lpstr>
      <vt:lpstr>Obtain consent for interview</vt:lpstr>
    </vt:vector>
  </TitlesOfParts>
  <Company>Centers for Disease Control and Prevention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Survey Design</dc:title>
  <dc:creator>Russell, Steven Paul (CDC/CGH/DGHP) (CTR)</dc:creator>
  <cp:lastModifiedBy>Russell, Steven Paul (CDC/CGH/DGHP) (CTR)</cp:lastModifiedBy>
  <cp:revision>178</cp:revision>
  <dcterms:created xsi:type="dcterms:W3CDTF">2016-08-03T14:17:27Z</dcterms:created>
  <dcterms:modified xsi:type="dcterms:W3CDTF">2016-08-23T19:46:39Z</dcterms:modified>
</cp:coreProperties>
</file>